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6"/>
  </p:notesMasterIdLst>
  <p:sldIdLst>
    <p:sldId id="257" r:id="rId2"/>
    <p:sldId id="258" r:id="rId3"/>
    <p:sldId id="259" r:id="rId4"/>
    <p:sldId id="260" r:id="rId5"/>
    <p:sldId id="296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90" r:id="rId29"/>
    <p:sldId id="291" r:id="rId30"/>
    <p:sldId id="292" r:id="rId31"/>
    <p:sldId id="293" r:id="rId32"/>
    <p:sldId id="294" r:id="rId33"/>
    <p:sldId id="295" r:id="rId34"/>
    <p:sldId id="289" r:id="rId3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296">
          <p15:clr>
            <a:srgbClr val="A4A3A4"/>
          </p15:clr>
        </p15:guide>
        <p15:guide id="3" pos="2880">
          <p15:clr>
            <a:srgbClr val="A4A3A4"/>
          </p15:clr>
        </p15:guide>
        <p15:guide id="4" pos="5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333399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888" autoAdjust="0"/>
  </p:normalViewPr>
  <p:slideViewPr>
    <p:cSldViewPr>
      <p:cViewPr varScale="1">
        <p:scale>
          <a:sx n="86" d="100"/>
          <a:sy n="86" d="100"/>
        </p:scale>
        <p:origin x="1122" y="78"/>
      </p:cViewPr>
      <p:guideLst>
        <p:guide orient="horz" pos="2160"/>
        <p:guide orient="horz" pos="1296"/>
        <p:guide pos="2880"/>
        <p:guide pos="5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D531FA8-5747-4F7B-9065-2D178693EE4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6916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1278F40-3B5D-48D9-84EC-39D0DED5ECCB}" type="slidenum">
              <a:rPr lang="en-US" altLang="en-US"/>
              <a:pPr eaLnBrk="1" hangingPunct="1"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ES" altLang="en-US" smtClean="0">
                <a:latin typeface="Arial" panose="020B0604020202020204" pitchFamily="34" charset="0"/>
              </a:rPr>
              <a:t>Clic para añadir notas  (</a:t>
            </a:r>
            <a:r>
              <a:rPr lang="en-US" altLang="en-US" smtClean="0">
                <a:latin typeface="Arial" panose="020B0604020202020204" pitchFamily="34" charset="0"/>
              </a:rPr>
              <a:t>Click to add notes):</a:t>
            </a:r>
            <a:endParaRPr lang="es-E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9639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4EBA856-1012-4A7C-9AFA-B48FDA5A24C9}" type="slidenum">
              <a:rPr lang="en-US" altLang="en-US"/>
              <a:pPr eaLnBrk="1" hangingPunct="1"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ES" altLang="en-US" b="1" smtClean="0">
                <a:latin typeface="Arial" panose="020B0604020202020204" pitchFamily="34" charset="0"/>
              </a:rPr>
              <a:t>Notas del Instructor </a:t>
            </a:r>
          </a:p>
          <a:p>
            <a:pPr eaLnBrk="1" hangingPunct="1"/>
            <a:endParaRPr lang="en-US" altLang="en-US" b="1" smtClean="0">
              <a:latin typeface="Arial" panose="020B0604020202020204" pitchFamily="34" charset="0"/>
            </a:endParaRPr>
          </a:p>
          <a:p>
            <a:r>
              <a:rPr lang="es-ES" altLang="en-US" b="1" smtClean="0">
                <a:latin typeface="Arial" panose="020B0604020202020204" pitchFamily="34" charset="0"/>
              </a:rPr>
              <a:t>Antes de iniciar la animación:</a:t>
            </a:r>
          </a:p>
          <a:p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/>
            <a:r>
              <a:rPr lang="es-ES" altLang="en-US" b="1" smtClean="0">
                <a:latin typeface="Arial" panose="020B0604020202020204" pitchFamily="34" charset="0"/>
              </a:rPr>
              <a:t>Pregunte:</a:t>
            </a:r>
            <a:r>
              <a:rPr lang="es-ES" altLang="en-US" smtClean="0">
                <a:latin typeface="Arial" panose="020B0604020202020204" pitchFamily="34" charset="0"/>
              </a:rPr>
              <a:t>   ¿Qué dos artículos importantes de seguridad son únicos en el sistema de propulsión a chorro/PWC (Embarcación Personal Acuática)?</a:t>
            </a:r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  <a:p>
            <a:r>
              <a:rPr lang="es-ES" altLang="en-US" smtClean="0">
                <a:latin typeface="Arial" panose="020B0604020202020204" pitchFamily="34" charset="0"/>
              </a:rPr>
              <a:t>Discuta la importancia del timón de control y el cordón de seguridad.  </a:t>
            </a:r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7286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4DCB0C9-CE62-4937-9496-38D282B3C3CA}" type="slidenum">
              <a:rPr lang="en-US" altLang="en-US"/>
              <a:pPr eaLnBrk="1" hangingPunct="1"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ES" altLang="en-US" b="1" smtClean="0">
                <a:latin typeface="Arial" panose="020B0604020202020204" pitchFamily="34" charset="0"/>
              </a:rPr>
              <a:t>Notas del Instructor </a:t>
            </a: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/>
            <a:r>
              <a:rPr lang="es-ES" altLang="en-US" smtClean="0">
                <a:latin typeface="Arial" panose="020B0604020202020204" pitchFamily="34" charset="0"/>
              </a:rPr>
              <a:t>Discuta: Las ventajas y desventajas del sistema de propulsión a chorro  </a:t>
            </a:r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7835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3844985-3D6B-4913-809C-F390B113451E}" type="slidenum">
              <a:rPr lang="en-US" altLang="en-US"/>
              <a:pPr eaLnBrk="1" hangingPunct="1"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ES" altLang="en-US" b="1" smtClean="0">
                <a:latin typeface="Arial" panose="020B0604020202020204" pitchFamily="34" charset="0"/>
              </a:rPr>
              <a:t>Notas del Instructor </a:t>
            </a:r>
          </a:p>
          <a:p>
            <a:pPr eaLnBrk="1" hangingPunct="1"/>
            <a:endParaRPr lang="es-ES" altLang="en-US" b="1" smtClean="0">
              <a:latin typeface="Arial" panose="020B0604020202020204" pitchFamily="34" charset="0"/>
            </a:endParaRPr>
          </a:p>
          <a:p>
            <a:r>
              <a:rPr lang="es-ES" altLang="en-US" smtClean="0">
                <a:latin typeface="Arial" panose="020B0604020202020204" pitchFamily="34" charset="0"/>
              </a:rPr>
              <a:t>Discuta otra vez manejo con acelerador apagado. </a:t>
            </a:r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2213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B094673-51F6-4655-8412-B7F2C13F83D8}" type="slidenum">
              <a:rPr lang="en-US" altLang="en-US"/>
              <a:pPr eaLnBrk="1" hangingPunct="1"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ES" altLang="en-US" b="1" smtClean="0">
                <a:latin typeface="Arial" panose="020B0604020202020204" pitchFamily="34" charset="0"/>
              </a:rPr>
              <a:t>Notas del Instructor </a:t>
            </a:r>
          </a:p>
          <a:p>
            <a:pPr eaLnBrk="1" hangingPunct="1"/>
            <a:endParaRPr lang="es-ES" altLang="en-US" b="1" smtClean="0">
              <a:latin typeface="Arial" panose="020B0604020202020204" pitchFamily="34" charset="0"/>
            </a:endParaRPr>
          </a:p>
          <a:p>
            <a:pPr eaLnBrk="1" hangingPunct="1"/>
            <a:r>
              <a:rPr lang="es-ES" altLang="en-US" b="1" smtClean="0">
                <a:latin typeface="Arial" panose="020B0604020202020204" pitchFamily="34" charset="0"/>
              </a:rPr>
              <a:t>Pregunte:</a:t>
            </a:r>
            <a:r>
              <a:rPr lang="es-ES" altLang="en-US" smtClean="0">
                <a:latin typeface="Arial" panose="020B0604020202020204" pitchFamily="34" charset="0"/>
              </a:rPr>
              <a:t>  </a:t>
            </a:r>
            <a:r>
              <a:rPr lang="es-ES" altLang="en-US" b="1" smtClean="0">
                <a:latin typeface="Arial" panose="020B0604020202020204" pitchFamily="34" charset="0"/>
              </a:rPr>
              <a:t>La pregunta número uno</a:t>
            </a:r>
            <a:r>
              <a:rPr lang="es-ES" altLang="en-US" smtClean="0">
                <a:latin typeface="Arial" panose="020B0604020202020204" pitchFamily="34" charset="0"/>
              </a:rPr>
              <a:t>.</a:t>
            </a:r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>
              <a:buFontTx/>
              <a:buChar char="•"/>
            </a:pPr>
            <a:r>
              <a:rPr lang="es-ES" altLang="en-US" smtClean="0">
                <a:latin typeface="Arial" panose="020B0604020202020204" pitchFamily="34" charset="0"/>
              </a:rPr>
              <a:t> Estay y obenques, generalmente el cable que sostiene el mástil(es)</a:t>
            </a:r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/>
            <a:endParaRPr lang="es-ES" altLang="en-US" smtClean="0">
              <a:latin typeface="Arial" panose="020B0604020202020204" pitchFamily="34" charset="0"/>
            </a:endParaRPr>
          </a:p>
          <a:p>
            <a:pPr eaLnBrk="1" hangingPunct="1"/>
            <a:r>
              <a:rPr lang="es-ES" altLang="en-US" b="1" smtClean="0">
                <a:latin typeface="Arial" panose="020B0604020202020204" pitchFamily="34" charset="0"/>
              </a:rPr>
              <a:t>Pregunte:</a:t>
            </a:r>
            <a:r>
              <a:rPr lang="es-ES" altLang="en-US" smtClean="0">
                <a:latin typeface="Arial" panose="020B0604020202020204" pitchFamily="34" charset="0"/>
              </a:rPr>
              <a:t>  </a:t>
            </a:r>
            <a:r>
              <a:rPr lang="es-ES" altLang="en-US" b="1" smtClean="0">
                <a:latin typeface="Arial" panose="020B0604020202020204" pitchFamily="34" charset="0"/>
              </a:rPr>
              <a:t>La pregunta número dos</a:t>
            </a:r>
            <a:r>
              <a:rPr lang="es-ES" altLang="en-US" smtClean="0">
                <a:latin typeface="Arial" panose="020B0604020202020204" pitchFamily="34" charset="0"/>
              </a:rPr>
              <a:t>.</a:t>
            </a:r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>
              <a:buFontTx/>
              <a:buChar char="•"/>
            </a:pPr>
            <a:r>
              <a:rPr lang="es-ES" altLang="en-US" smtClean="0">
                <a:latin typeface="Arial" panose="020B0604020202020204" pitchFamily="34" charset="0"/>
              </a:rPr>
              <a:t> Cabos que suben, bajan y orientan (*trimado) las velas</a:t>
            </a:r>
          </a:p>
          <a:p>
            <a:pPr eaLnBrk="1" hangingPunct="1">
              <a:buFontTx/>
              <a:buChar char="•"/>
            </a:pPr>
            <a:endParaRPr lang="es-ES" altLang="en-US" smtClean="0">
              <a:latin typeface="Arial" panose="020B0604020202020204" pitchFamily="34" charset="0"/>
            </a:endParaRPr>
          </a:p>
          <a:p>
            <a:pPr eaLnBrk="1" hangingPunct="1">
              <a:buFontTx/>
              <a:buChar char="•"/>
            </a:pPr>
            <a:r>
              <a:rPr lang="es-ES" altLang="en-US" smtClean="0">
                <a:latin typeface="Arial" panose="020B0604020202020204" pitchFamily="34" charset="0"/>
              </a:rPr>
              <a:t>*Basado en el Diccionario Nautico del U.S. Coast Guard Auxiliary. </a:t>
            </a:r>
          </a:p>
        </p:txBody>
      </p:sp>
    </p:spTree>
    <p:extLst>
      <p:ext uri="{BB962C8B-B14F-4D97-AF65-F5344CB8AC3E}">
        <p14:creationId xmlns:p14="http://schemas.microsoft.com/office/powerpoint/2010/main" val="27974766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77BFCA5-25B6-4EDF-9D29-1508D278F14C}" type="slidenum">
              <a:rPr lang="en-US" altLang="en-US"/>
              <a:pPr eaLnBrk="1" hangingPunct="1">
                <a:spcBef>
                  <a:spcPct val="0"/>
                </a:spcBef>
              </a:pPr>
              <a:t>14</a:t>
            </a:fld>
            <a:endParaRPr lang="en-US" alt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ES" altLang="en-US" b="1" smtClean="0">
                <a:latin typeface="Arial" panose="020B0604020202020204" pitchFamily="34" charset="0"/>
              </a:rPr>
              <a:t>Notas del Instructor </a:t>
            </a:r>
          </a:p>
          <a:p>
            <a:pPr eaLnBrk="1" hangingPunct="1"/>
            <a:endParaRPr lang="es-ES" altLang="en-US" b="1" smtClean="0">
              <a:latin typeface="Arial" panose="020B0604020202020204" pitchFamily="34" charset="0"/>
            </a:endParaRPr>
          </a:p>
          <a:p>
            <a:pPr eaLnBrk="1" hangingPunct="1"/>
            <a:r>
              <a:rPr lang="es-ES" altLang="en-US" b="1" smtClean="0">
                <a:latin typeface="Arial" panose="020B0604020202020204" pitchFamily="34" charset="0"/>
              </a:rPr>
              <a:t>Pregunte:</a:t>
            </a:r>
            <a:r>
              <a:rPr lang="es-ES" altLang="en-US" smtClean="0">
                <a:latin typeface="Arial" panose="020B0604020202020204" pitchFamily="34" charset="0"/>
              </a:rPr>
              <a:t>  A los estudiantes que identifiquen las partes antes de empezar la animación.</a:t>
            </a:r>
          </a:p>
        </p:txBody>
      </p:sp>
    </p:spTree>
    <p:extLst>
      <p:ext uri="{BB962C8B-B14F-4D97-AF65-F5344CB8AC3E}">
        <p14:creationId xmlns:p14="http://schemas.microsoft.com/office/powerpoint/2010/main" val="31193606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33AE26F-67EA-4AD6-9B98-4B940608F3CB}" type="slidenum">
              <a:rPr lang="en-US" altLang="en-US"/>
              <a:pPr eaLnBrk="1" hangingPunct="1"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ES" altLang="en-US" b="1" smtClean="0">
                <a:latin typeface="Arial" panose="020B0604020202020204" pitchFamily="34" charset="0"/>
              </a:rPr>
              <a:t>Notas del Instructor </a:t>
            </a:r>
          </a:p>
          <a:p>
            <a:pPr eaLnBrk="1" hangingPunct="1"/>
            <a:endParaRPr lang="es-ES" altLang="en-US" b="1" smtClean="0">
              <a:latin typeface="Arial" panose="020B0604020202020204" pitchFamily="34" charset="0"/>
            </a:endParaRPr>
          </a:p>
          <a:p>
            <a:pPr eaLnBrk="1" hangingPunct="1"/>
            <a:r>
              <a:rPr lang="es-ES" altLang="en-US" b="1" smtClean="0">
                <a:latin typeface="Arial" panose="020B0604020202020204" pitchFamily="34" charset="0"/>
              </a:rPr>
              <a:t>Pregunte:</a:t>
            </a:r>
            <a:r>
              <a:rPr lang="es-ES" altLang="en-US" smtClean="0">
                <a:latin typeface="Arial" panose="020B0604020202020204" pitchFamily="34" charset="0"/>
              </a:rPr>
              <a:t>  A los estudiantes que identifiquen las partes antes de empezar la animación.</a:t>
            </a:r>
          </a:p>
        </p:txBody>
      </p:sp>
    </p:spTree>
    <p:extLst>
      <p:ext uri="{BB962C8B-B14F-4D97-AF65-F5344CB8AC3E}">
        <p14:creationId xmlns:p14="http://schemas.microsoft.com/office/powerpoint/2010/main" val="6361309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F786E3B-827B-4E34-A5EC-8E9E3DE7C01F}" type="slidenum">
              <a:rPr lang="en-US" altLang="en-US"/>
              <a:pPr eaLnBrk="1" hangingPunct="1">
                <a:spcBef>
                  <a:spcPct val="0"/>
                </a:spcBef>
              </a:pPr>
              <a:t>16</a:t>
            </a:fld>
            <a:endParaRPr lang="en-US" alt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ES" altLang="en-US" b="1" smtClean="0">
                <a:latin typeface="Arial" panose="020B0604020202020204" pitchFamily="34" charset="0"/>
              </a:rPr>
              <a:t>Notas del Instructor </a:t>
            </a:r>
          </a:p>
          <a:p>
            <a:pPr eaLnBrk="1" hangingPunct="1"/>
            <a:endParaRPr lang="en-US" altLang="en-US" b="1" smtClean="0">
              <a:latin typeface="Arial" panose="020B0604020202020204" pitchFamily="34" charset="0"/>
            </a:endParaRPr>
          </a:p>
          <a:p>
            <a:pPr eaLnBrk="1" hangingPunct="1"/>
            <a:r>
              <a:rPr lang="es-ES" altLang="en-US" smtClean="0">
                <a:latin typeface="Arial" panose="020B0604020202020204" pitchFamily="34" charset="0"/>
              </a:rPr>
              <a:t>Discuta diferentes tipos</a:t>
            </a:r>
          </a:p>
          <a:p>
            <a:pPr eaLnBrk="1" hangingPunct="1"/>
            <a:endParaRPr lang="es-ES" altLang="en-US" b="1" smtClean="0">
              <a:latin typeface="Arial" panose="020B0604020202020204" pitchFamily="34" charset="0"/>
            </a:endParaRPr>
          </a:p>
          <a:p>
            <a:pPr eaLnBrk="1" hangingPunct="1"/>
            <a:r>
              <a:rPr lang="es-ES" altLang="en-US" b="1" smtClean="0">
                <a:latin typeface="Arial" panose="020B0604020202020204" pitchFamily="34" charset="0"/>
              </a:rPr>
              <a:t>Pregunte:</a:t>
            </a:r>
            <a:r>
              <a:rPr lang="es-ES" altLang="en-US" smtClean="0">
                <a:latin typeface="Arial" panose="020B0604020202020204" pitchFamily="34" charset="0"/>
              </a:rPr>
              <a:t>  Que tipo bote tienen los estudiantes.</a:t>
            </a: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7634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B9BD2ED-F568-4FFF-9AE7-E01FE3276743}" type="slidenum">
              <a:rPr lang="en-US" altLang="en-US"/>
              <a:pPr eaLnBrk="1" hangingPunct="1">
                <a:spcBef>
                  <a:spcPct val="0"/>
                </a:spcBef>
              </a:pPr>
              <a:t>17</a:t>
            </a:fld>
            <a:endParaRPr lang="en-US" alt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ES" altLang="en-US" b="1" smtClean="0">
                <a:latin typeface="Arial" panose="020B0604020202020204" pitchFamily="34" charset="0"/>
              </a:rPr>
              <a:t>Notas del Instructor </a:t>
            </a:r>
          </a:p>
          <a:p>
            <a:pPr eaLnBrk="1" hangingPunct="1"/>
            <a:endParaRPr lang="es-ES" altLang="en-US" smtClean="0">
              <a:latin typeface="Arial" panose="020B0604020202020204" pitchFamily="34" charset="0"/>
            </a:endParaRPr>
          </a:p>
          <a:p>
            <a:pPr eaLnBrk="1" hangingPunct="1"/>
            <a:r>
              <a:rPr lang="es-ES" altLang="en-US" smtClean="0">
                <a:latin typeface="Arial" panose="020B0604020202020204" pitchFamily="34" charset="0"/>
              </a:rPr>
              <a:t>Discuta las clases de botes basado en el largo de los botes</a:t>
            </a:r>
          </a:p>
          <a:p>
            <a:pPr eaLnBrk="1" hangingPunct="1"/>
            <a:endParaRPr lang="es-ES" altLang="en-US" smtClean="0">
              <a:latin typeface="Arial" panose="020B0604020202020204" pitchFamily="34" charset="0"/>
            </a:endParaRPr>
          </a:p>
          <a:p>
            <a:pPr eaLnBrk="1" hangingPunct="1"/>
            <a:r>
              <a:rPr lang="es-ES" altLang="en-US" smtClean="0">
                <a:latin typeface="Arial" panose="020B0604020202020204" pitchFamily="34" charset="0"/>
              </a:rPr>
              <a:t>Señale que el largo del bote es el factor para decidir cantidades y tipos de equipo de seguridad y otros requerimientos federales.</a:t>
            </a:r>
          </a:p>
          <a:p>
            <a:pPr eaLnBrk="1" hangingPunct="1"/>
            <a:endParaRPr lang="es-E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2166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F2B7AC3-E6D9-4EDC-9B70-09108B0A05E3}" type="slidenum">
              <a:rPr lang="en-US" altLang="en-US"/>
              <a:pPr eaLnBrk="1" hangingPunct="1">
                <a:spcBef>
                  <a:spcPct val="0"/>
                </a:spcBef>
              </a:pPr>
              <a:t>18</a:t>
            </a:fld>
            <a:endParaRPr lang="en-US" alt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ES" altLang="en-US" b="1" smtClean="0">
                <a:latin typeface="Arial" panose="020B0604020202020204" pitchFamily="34" charset="0"/>
              </a:rPr>
              <a:t>Notas del Instructor </a:t>
            </a:r>
          </a:p>
          <a:p>
            <a:pPr eaLnBrk="1" hangingPunct="1"/>
            <a:endParaRPr lang="es-ES" altLang="en-US" b="1" smtClean="0">
              <a:latin typeface="Arial" panose="020B0604020202020204" pitchFamily="34" charset="0"/>
            </a:endParaRPr>
          </a:p>
          <a:p>
            <a:pPr eaLnBrk="1" hangingPunct="1"/>
            <a:r>
              <a:rPr lang="es-ES" altLang="en-US" b="1" smtClean="0">
                <a:latin typeface="Arial" panose="020B0604020202020204" pitchFamily="34" charset="0"/>
              </a:rPr>
              <a:t>Pregunte:</a:t>
            </a:r>
            <a:r>
              <a:rPr lang="es-ES" altLang="en-US" smtClean="0">
                <a:latin typeface="Arial" panose="020B0604020202020204" pitchFamily="34" charset="0"/>
              </a:rPr>
              <a:t>  La definición general del largo de botes</a:t>
            </a:r>
          </a:p>
          <a:p>
            <a:pPr eaLnBrk="1" hangingPunct="1"/>
            <a:endParaRPr lang="es-ES" altLang="en-US" smtClean="0">
              <a:latin typeface="Arial" panose="020B0604020202020204" pitchFamily="34" charset="0"/>
            </a:endParaRPr>
          </a:p>
          <a:p>
            <a:pPr eaLnBrk="1" hangingPunct="1"/>
            <a:r>
              <a:rPr lang="es-ES" altLang="en-US" smtClean="0">
                <a:latin typeface="Arial" panose="020B0604020202020204" pitchFamily="34" charset="0"/>
              </a:rPr>
              <a:t>Respuesta: De la proa hasta el espejo de popa; sin incluir el motor, la plataforma de natación, bauprés, etc   </a:t>
            </a:r>
          </a:p>
          <a:p>
            <a:pPr eaLnBrk="1" hangingPunct="1"/>
            <a:endParaRPr lang="es-E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7663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EDFB708-BD5C-41C4-8FE4-7DBD83E8C2F5}" type="slidenum">
              <a:rPr lang="en-US" altLang="en-US"/>
              <a:pPr eaLnBrk="1" hangingPunct="1">
                <a:spcBef>
                  <a:spcPct val="0"/>
                </a:spcBef>
              </a:pPr>
              <a:t>19</a:t>
            </a:fld>
            <a:endParaRPr lang="en-US" alt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ES" altLang="en-US" b="1" smtClean="0">
                <a:latin typeface="Arial" panose="020B0604020202020204" pitchFamily="34" charset="0"/>
              </a:rPr>
              <a:t>Notas del Instructor </a:t>
            </a:r>
          </a:p>
          <a:p>
            <a:pPr eaLnBrk="1" hangingPunct="1"/>
            <a:endParaRPr lang="es-ES" altLang="en-US" b="1" smtClean="0">
              <a:latin typeface="Arial" panose="020B0604020202020204" pitchFamily="34" charset="0"/>
            </a:endParaRPr>
          </a:p>
          <a:p>
            <a:pPr eaLnBrk="1" hangingPunct="1"/>
            <a:endParaRPr lang="es-ES" altLang="en-US" b="1" smtClean="0">
              <a:latin typeface="Arial" panose="020B0604020202020204" pitchFamily="34" charset="0"/>
            </a:endParaRPr>
          </a:p>
          <a:p>
            <a:pPr eaLnBrk="1" hangingPunct="1"/>
            <a:r>
              <a:rPr lang="es-ES" altLang="en-US" b="1" smtClean="0">
                <a:latin typeface="Arial" panose="020B0604020202020204" pitchFamily="34" charset="0"/>
              </a:rPr>
              <a:t>Pregunte:</a:t>
            </a:r>
            <a:r>
              <a:rPr lang="es-ES" altLang="en-US" smtClean="0">
                <a:latin typeface="Arial" panose="020B0604020202020204" pitchFamily="34" charset="0"/>
              </a:rPr>
              <a:t> </a:t>
            </a:r>
            <a:r>
              <a:rPr lang="es-PR" altLang="en-US" smtClean="0">
                <a:latin typeface="Arial" panose="020B0604020202020204" pitchFamily="34" charset="0"/>
              </a:rPr>
              <a:t>¿Cuáles son los tres tipos principales de cascos?</a:t>
            </a:r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/>
            <a:endParaRPr lang="es-ES" altLang="en-US" smtClean="0">
              <a:latin typeface="Arial" panose="020B0604020202020204" pitchFamily="34" charset="0"/>
            </a:endParaRPr>
          </a:p>
          <a:p>
            <a:r>
              <a:rPr lang="es-PR" altLang="en-US" smtClean="0">
                <a:latin typeface="Arial" panose="020B0604020202020204" pitchFamily="34" charset="0"/>
              </a:rPr>
              <a:t>Muestre Boletín Uno: Desplazamiento </a:t>
            </a:r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/>
            <a:endParaRPr lang="es-ES" altLang="en-US" smtClean="0">
              <a:latin typeface="Arial" panose="020B0604020202020204" pitchFamily="34" charset="0"/>
            </a:endParaRPr>
          </a:p>
          <a:p>
            <a:pPr eaLnBrk="1" hangingPunct="1"/>
            <a:r>
              <a:rPr lang="es-ES" altLang="en-US" b="1" smtClean="0">
                <a:latin typeface="Arial" panose="020B0604020202020204" pitchFamily="34" charset="0"/>
              </a:rPr>
              <a:t>Pregunte:</a:t>
            </a:r>
            <a:r>
              <a:rPr lang="es-ES" altLang="en-US" smtClean="0">
                <a:latin typeface="Arial" panose="020B0604020202020204" pitchFamily="34" charset="0"/>
              </a:rPr>
              <a:t> </a:t>
            </a:r>
            <a:r>
              <a:rPr lang="es-PR" altLang="en-US" smtClean="0">
                <a:latin typeface="Arial" panose="020B0604020202020204" pitchFamily="34" charset="0"/>
              </a:rPr>
              <a:t>¿Cuáles son las características del casco de desplazamiento? </a:t>
            </a:r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/>
            <a:endParaRPr lang="es-ES" altLang="en-US" smtClean="0">
              <a:latin typeface="Arial" panose="020B0604020202020204" pitchFamily="34" charset="0"/>
            </a:endParaRPr>
          </a:p>
          <a:p>
            <a:pPr eaLnBrk="1" hangingPunct="1"/>
            <a:r>
              <a:rPr lang="es-ES" altLang="en-US" b="1" smtClean="0">
                <a:latin typeface="Arial" panose="020B0604020202020204" pitchFamily="34" charset="0"/>
              </a:rPr>
              <a:t>Pregunte:</a:t>
            </a:r>
            <a:r>
              <a:rPr lang="es-ES" altLang="en-US" smtClean="0">
                <a:latin typeface="Arial" panose="020B0604020202020204" pitchFamily="34" charset="0"/>
              </a:rPr>
              <a:t> </a:t>
            </a:r>
            <a:r>
              <a:rPr lang="es-PR" altLang="en-US" smtClean="0">
                <a:latin typeface="Arial" panose="020B0604020202020204" pitchFamily="34" charset="0"/>
              </a:rPr>
              <a:t>¿Cuáles son algunos ejemplos del casco de desplazamiento?</a:t>
            </a:r>
            <a:endParaRPr lang="en-US" altLang="en-US" smtClean="0">
              <a:latin typeface="Arial" panose="020B0604020202020204" pitchFamily="34" charset="0"/>
            </a:endParaRPr>
          </a:p>
          <a:p>
            <a:endParaRPr lang="es-PR" altLang="en-US" smtClean="0">
              <a:latin typeface="Arial" panose="020B0604020202020204" pitchFamily="34" charset="0"/>
            </a:endParaRPr>
          </a:p>
          <a:p>
            <a:r>
              <a:rPr lang="es-PR" altLang="en-US" smtClean="0">
                <a:latin typeface="Arial" panose="020B0604020202020204" pitchFamily="34" charset="0"/>
              </a:rPr>
              <a:t>Muestre Boletín Dos:  Planeo</a:t>
            </a:r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/>
            <a:endParaRPr lang="es-ES" altLang="en-US" smtClean="0">
              <a:latin typeface="Arial" panose="020B0604020202020204" pitchFamily="34" charset="0"/>
            </a:endParaRPr>
          </a:p>
          <a:p>
            <a:r>
              <a:rPr lang="es-ES" altLang="en-US" b="1" smtClean="0">
                <a:latin typeface="Arial" panose="020B0604020202020204" pitchFamily="34" charset="0"/>
              </a:rPr>
              <a:t>Pregunte:</a:t>
            </a:r>
            <a:r>
              <a:rPr lang="es-ES" altLang="en-US" smtClean="0">
                <a:latin typeface="Arial" panose="020B0604020202020204" pitchFamily="34" charset="0"/>
              </a:rPr>
              <a:t> </a:t>
            </a:r>
            <a:r>
              <a:rPr lang="es-PR" altLang="en-US" smtClean="0">
                <a:latin typeface="Arial" panose="020B0604020202020204" pitchFamily="34" charset="0"/>
              </a:rPr>
              <a:t>¿Cuáles son las características de un casco de planeo?</a:t>
            </a:r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/>
            <a:endParaRPr lang="es-ES" altLang="en-US" smtClean="0">
              <a:latin typeface="Arial" panose="020B0604020202020204" pitchFamily="34" charset="0"/>
            </a:endParaRPr>
          </a:p>
          <a:p>
            <a:pPr eaLnBrk="1" hangingPunct="1"/>
            <a:r>
              <a:rPr lang="es-ES" altLang="en-US" b="1" smtClean="0">
                <a:latin typeface="Arial" panose="020B0604020202020204" pitchFamily="34" charset="0"/>
              </a:rPr>
              <a:t>Pregunte:</a:t>
            </a:r>
            <a:r>
              <a:rPr lang="es-ES" altLang="en-US" smtClean="0">
                <a:latin typeface="Arial" panose="020B0604020202020204" pitchFamily="34" charset="0"/>
              </a:rPr>
              <a:t> </a:t>
            </a:r>
            <a:r>
              <a:rPr lang="es-PR" altLang="en-US" smtClean="0">
                <a:latin typeface="Arial" panose="020B0604020202020204" pitchFamily="34" charset="0"/>
              </a:rPr>
              <a:t>¿Cuáles son algunos ejemplos de botes de planeo?</a:t>
            </a:r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/>
            <a:endParaRPr lang="es-ES" altLang="en-US" smtClean="0">
              <a:latin typeface="Arial" panose="020B0604020202020204" pitchFamily="34" charset="0"/>
            </a:endParaRPr>
          </a:p>
          <a:p>
            <a:pPr eaLnBrk="1" hangingPunct="1"/>
            <a:r>
              <a:rPr lang="es-ES" altLang="en-US" b="1" smtClean="0">
                <a:latin typeface="Arial" panose="020B0604020202020204" pitchFamily="34" charset="0"/>
              </a:rPr>
              <a:t>Pregunte:</a:t>
            </a:r>
            <a:r>
              <a:rPr lang="es-ES" altLang="en-US" smtClean="0">
                <a:latin typeface="Arial" panose="020B0604020202020204" pitchFamily="34" charset="0"/>
              </a:rPr>
              <a:t> </a:t>
            </a:r>
            <a:r>
              <a:rPr lang="es-PR" altLang="en-US" smtClean="0">
                <a:latin typeface="Arial" panose="020B0604020202020204" pitchFamily="34" charset="0"/>
              </a:rPr>
              <a:t>¿Cuáles son algunos ejemplos del casco de desplazamiento?</a:t>
            </a:r>
            <a:endParaRPr lang="en-US" altLang="en-US" smtClean="0">
              <a:latin typeface="Arial" panose="020B0604020202020204" pitchFamily="34" charset="0"/>
            </a:endParaRPr>
          </a:p>
          <a:p>
            <a:endParaRPr lang="es-PR" altLang="en-US" smtClean="0">
              <a:latin typeface="Arial" panose="020B0604020202020204" pitchFamily="34" charset="0"/>
            </a:endParaRPr>
          </a:p>
          <a:p>
            <a:r>
              <a:rPr lang="es-PR" altLang="en-US" smtClean="0">
                <a:latin typeface="Arial" panose="020B0604020202020204" pitchFamily="34" charset="0"/>
              </a:rPr>
              <a:t>Muestre Boletín tres: Combinación </a:t>
            </a:r>
            <a:endParaRPr lang="es-ES" altLang="en-US" smtClean="0">
              <a:latin typeface="Arial" panose="020B0604020202020204" pitchFamily="34" charset="0"/>
            </a:endParaRPr>
          </a:p>
          <a:p>
            <a:pPr eaLnBrk="1" hangingPunct="1"/>
            <a:endParaRPr lang="es-ES" altLang="en-US" smtClean="0">
              <a:latin typeface="Arial" panose="020B0604020202020204" pitchFamily="34" charset="0"/>
            </a:endParaRPr>
          </a:p>
          <a:p>
            <a:pPr eaLnBrk="1" hangingPunct="1"/>
            <a:r>
              <a:rPr lang="es-ES" altLang="en-US" b="1" smtClean="0">
                <a:latin typeface="Arial" panose="020B0604020202020204" pitchFamily="34" charset="0"/>
              </a:rPr>
              <a:t>Pregunte:</a:t>
            </a:r>
            <a:r>
              <a:rPr lang="es-ES" altLang="en-US" smtClean="0">
                <a:latin typeface="Arial" panose="020B0604020202020204" pitchFamily="34" charset="0"/>
              </a:rPr>
              <a:t> </a:t>
            </a:r>
            <a:r>
              <a:rPr lang="es-PR" altLang="en-US" smtClean="0">
                <a:latin typeface="Arial" panose="020B0604020202020204" pitchFamily="34" charset="0"/>
              </a:rPr>
              <a:t>¿Por qué es importante saberlo?</a:t>
            </a:r>
            <a:endParaRPr lang="en-US" altLang="en-US" smtClean="0">
              <a:latin typeface="Arial" panose="020B0604020202020204" pitchFamily="34" charset="0"/>
            </a:endParaRPr>
          </a:p>
          <a:p>
            <a:endParaRPr lang="es-PR" altLang="en-US" smtClean="0">
              <a:latin typeface="Arial" panose="020B0604020202020204" pitchFamily="34" charset="0"/>
            </a:endParaRPr>
          </a:p>
          <a:p>
            <a:r>
              <a:rPr lang="es-PR" altLang="en-US" smtClean="0">
                <a:latin typeface="Arial" panose="020B0604020202020204" pitchFamily="34" charset="0"/>
              </a:rPr>
              <a:t>Respuesta: Botes tienen que ser usados para la actividad para la cual han sido diseñados.</a:t>
            </a:r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354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6FE811A-D99D-4A00-A3FE-1C0FE583D672}" type="slidenum">
              <a:rPr lang="en-US" altLang="en-US"/>
              <a:pPr eaLnBrk="1" hangingPunct="1"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/>
            <a:r>
              <a:rPr lang="es-ES" altLang="en-US" b="1" smtClean="0">
                <a:latin typeface="Arial" panose="020B0604020202020204" pitchFamily="34" charset="0"/>
              </a:rPr>
              <a:t>Notas del Instructor  (</a:t>
            </a:r>
            <a:r>
              <a:rPr lang="en-US" altLang="en-US" b="1" smtClean="0">
                <a:latin typeface="Arial" panose="020B0604020202020204" pitchFamily="34" charset="0"/>
              </a:rPr>
              <a:t>Instructor Notes) :</a:t>
            </a:r>
            <a:endParaRPr lang="es-ES" altLang="en-US" b="1" smtClean="0">
              <a:latin typeface="Arial" panose="020B0604020202020204" pitchFamily="34" charset="0"/>
            </a:endParaRPr>
          </a:p>
          <a:p>
            <a:pPr marL="228600" indent="-228600" eaLnBrk="1" hangingPunct="1"/>
            <a:endParaRPr lang="es-ES" altLang="en-US" smtClean="0">
              <a:latin typeface="Arial" panose="020B0604020202020204" pitchFamily="34" charset="0"/>
            </a:endParaRPr>
          </a:p>
          <a:p>
            <a:pPr marL="228600" indent="-228600" eaLnBrk="1" hangingPunct="1"/>
            <a:r>
              <a:rPr lang="es-ES" altLang="en-US" smtClean="0">
                <a:latin typeface="Arial" panose="020B0604020202020204" pitchFamily="34" charset="0"/>
              </a:rPr>
              <a:t>Botes son clasificados de acuerdo al tipo de propulsión, casco, y tipos de motor.</a:t>
            </a:r>
          </a:p>
          <a:p>
            <a:pPr marL="228600" indent="-228600" eaLnBrk="1" hangingPunct="1"/>
            <a:endParaRPr lang="es-ES" altLang="en-US" smtClean="0">
              <a:latin typeface="Arial" panose="020B0604020202020204" pitchFamily="34" charset="0"/>
            </a:endParaRPr>
          </a:p>
          <a:p>
            <a:pPr marL="228600" indent="-228600" eaLnBrk="1" hangingPunct="1"/>
            <a:r>
              <a:rPr lang="es-ES" altLang="en-US" b="1" smtClean="0">
                <a:latin typeface="Arial" panose="020B0604020202020204" pitchFamily="34" charset="0"/>
              </a:rPr>
              <a:t>Pregunte:</a:t>
            </a:r>
            <a:r>
              <a:rPr lang="es-ES" altLang="en-US" smtClean="0">
                <a:latin typeface="Arial" panose="020B0604020202020204" pitchFamily="34" charset="0"/>
              </a:rPr>
              <a:t>  </a:t>
            </a:r>
            <a:r>
              <a:rPr lang="es-ES" altLang="en-US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</a:t>
            </a:r>
            <a:r>
              <a:rPr lang="es-ES" altLang="en-US" smtClean="0">
                <a:latin typeface="Arial" panose="020B0604020202020204" pitchFamily="34" charset="0"/>
              </a:rPr>
              <a:t>Cuales son algunos tipos de propulsión? </a:t>
            </a:r>
          </a:p>
          <a:p>
            <a:pPr marL="228600" indent="-228600" eaLnBrk="1" hangingPunct="1"/>
            <a:endParaRPr lang="es-ES" altLang="en-US" smtClean="0">
              <a:latin typeface="Arial" panose="020B0604020202020204" pitchFamily="34" charset="0"/>
            </a:endParaRPr>
          </a:p>
          <a:p>
            <a:pPr marL="228600" indent="-228600" eaLnBrk="1" hangingPunct="1"/>
            <a:r>
              <a:rPr lang="es-ES" altLang="en-US" smtClean="0">
                <a:latin typeface="Arial" panose="020B0604020202020204" pitchFamily="34" charset="0"/>
              </a:rPr>
              <a:t>Respuesta: Gasolina, gasóleo, o  propulsión a chorro </a:t>
            </a:r>
          </a:p>
          <a:p>
            <a:pPr marL="228600" indent="-228600" eaLnBrk="1" hangingPunct="1"/>
            <a:endParaRPr lang="es-E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5913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EC87B04-BB58-4878-BF68-3502C8D2406C}" type="slidenum">
              <a:rPr lang="en-US" altLang="en-US"/>
              <a:pPr eaLnBrk="1" hangingPunct="1">
                <a:spcBef>
                  <a:spcPct val="0"/>
                </a:spcBef>
              </a:pPr>
              <a:t>20</a:t>
            </a:fld>
            <a:endParaRPr lang="en-US" alt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ES" altLang="en-US" b="1" smtClean="0">
                <a:latin typeface="Arial" panose="020B0604020202020204" pitchFamily="34" charset="0"/>
              </a:rPr>
              <a:t>Notas del Instructor </a:t>
            </a:r>
          </a:p>
          <a:p>
            <a:pPr eaLnBrk="1" hangingPunct="1"/>
            <a:endParaRPr lang="es-ES" altLang="en-US" b="1" smtClean="0">
              <a:latin typeface="Arial" panose="020B0604020202020204" pitchFamily="34" charset="0"/>
            </a:endParaRPr>
          </a:p>
          <a:p>
            <a:pPr eaLnBrk="1" hangingPunct="1"/>
            <a:endParaRPr lang="es-ES" altLang="en-US" b="1" smtClean="0">
              <a:latin typeface="Arial" panose="020B0604020202020204" pitchFamily="34" charset="0"/>
            </a:endParaRPr>
          </a:p>
          <a:p>
            <a:pPr eaLnBrk="1" hangingPunct="1"/>
            <a:endParaRPr lang="es-ES" altLang="en-US" smtClean="0">
              <a:latin typeface="Arial" panose="020B0604020202020204" pitchFamily="34" charset="0"/>
            </a:endParaRPr>
          </a:p>
          <a:p>
            <a:r>
              <a:rPr lang="es-PR" altLang="en-US" smtClean="0">
                <a:latin typeface="Arial" panose="020B0604020202020204" pitchFamily="34" charset="0"/>
              </a:rPr>
              <a:t>Discuta con los estudiantes el uso de estos botes.</a:t>
            </a:r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5615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0CEFDD4-7FB7-472C-B6BE-D2CD5E5659A7}" type="slidenum">
              <a:rPr lang="en-US" altLang="en-US"/>
              <a:pPr eaLnBrk="1" hangingPunct="1">
                <a:spcBef>
                  <a:spcPct val="0"/>
                </a:spcBef>
              </a:pPr>
              <a:t>21</a:t>
            </a:fld>
            <a:endParaRPr lang="en-US" alt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ES" altLang="en-US" b="1" smtClean="0">
                <a:latin typeface="Arial" panose="020B0604020202020204" pitchFamily="34" charset="0"/>
              </a:rPr>
              <a:t>Notas del Instructor </a:t>
            </a:r>
          </a:p>
          <a:p>
            <a:pPr eaLnBrk="1" hangingPunct="1"/>
            <a:endParaRPr lang="es-ES" altLang="en-US" smtClean="0">
              <a:latin typeface="Arial" panose="020B0604020202020204" pitchFamily="34" charset="0"/>
            </a:endParaRPr>
          </a:p>
          <a:p>
            <a:r>
              <a:rPr lang="es-PR" altLang="en-US" smtClean="0">
                <a:latin typeface="Arial" panose="020B0604020202020204" pitchFamily="34" charset="0"/>
              </a:rPr>
              <a:t>Discuta las ventajas y desventajas de cada uno.</a:t>
            </a:r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/>
            <a:endParaRPr lang="es-ES" altLang="en-US" smtClean="0">
              <a:latin typeface="Arial" panose="020B0604020202020204" pitchFamily="34" charset="0"/>
            </a:endParaRPr>
          </a:p>
          <a:p>
            <a:pPr eaLnBrk="1" hangingPunct="1"/>
            <a:endParaRPr lang="es-ES" altLang="en-US" smtClean="0">
              <a:latin typeface="Arial" panose="020B0604020202020204" pitchFamily="34" charset="0"/>
            </a:endParaRPr>
          </a:p>
          <a:p>
            <a:pPr eaLnBrk="1" hangingPunct="1"/>
            <a:r>
              <a:rPr lang="es-ES" altLang="en-US" b="1" smtClean="0">
                <a:latin typeface="Arial" panose="020B0604020202020204" pitchFamily="34" charset="0"/>
              </a:rPr>
              <a:t>Pregunte:</a:t>
            </a:r>
            <a:r>
              <a:rPr lang="es-ES" altLang="en-US" smtClean="0">
                <a:latin typeface="Arial" panose="020B0604020202020204" pitchFamily="34" charset="0"/>
              </a:rPr>
              <a:t>  a</a:t>
            </a:r>
            <a:r>
              <a:rPr lang="es-PR" altLang="en-US" smtClean="0">
                <a:latin typeface="Arial" panose="020B0604020202020204" pitchFamily="34" charset="0"/>
              </a:rPr>
              <a:t> los estudiantes que tipo tienen o prefieren. </a:t>
            </a:r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/>
            <a:endParaRPr lang="es-E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3225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ACE396D-A78F-4211-B431-864B67AFDA8E}" type="slidenum">
              <a:rPr lang="en-US" altLang="en-US"/>
              <a:pPr eaLnBrk="1" hangingPunct="1">
                <a:spcBef>
                  <a:spcPct val="0"/>
                </a:spcBef>
              </a:pPr>
              <a:t>22</a:t>
            </a:fld>
            <a:endParaRPr lang="en-US" alt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ES" altLang="en-US" b="1" smtClean="0">
                <a:latin typeface="Arial" panose="020B0604020202020204" pitchFamily="34" charset="0"/>
              </a:rPr>
              <a:t>Notas del Instructor </a:t>
            </a:r>
          </a:p>
          <a:p>
            <a:pPr eaLnBrk="1" hangingPunct="1"/>
            <a:endParaRPr lang="es-ES" altLang="en-US" smtClean="0">
              <a:latin typeface="Arial" panose="020B0604020202020204" pitchFamily="34" charset="0"/>
            </a:endParaRPr>
          </a:p>
          <a:p>
            <a:pPr eaLnBrk="1" hangingPunct="1"/>
            <a:r>
              <a:rPr lang="es-ES" altLang="en-US" b="1" smtClean="0">
                <a:latin typeface="Arial" panose="020B0604020202020204" pitchFamily="34" charset="0"/>
              </a:rPr>
              <a:t>Pregunte:</a:t>
            </a:r>
            <a:r>
              <a:rPr lang="es-ES" altLang="en-US" smtClean="0">
                <a:latin typeface="Arial" panose="020B0604020202020204" pitchFamily="34" charset="0"/>
              </a:rPr>
              <a:t> L</a:t>
            </a:r>
            <a:r>
              <a:rPr lang="es-PR" altLang="en-US" smtClean="0">
                <a:latin typeface="Arial" panose="020B0604020202020204" pitchFamily="34" charset="0"/>
              </a:rPr>
              <a:t>a pregunta en la filmina.</a:t>
            </a:r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/>
            <a:endParaRPr lang="es-ES" altLang="en-US" smtClean="0">
              <a:latin typeface="Arial" panose="020B0604020202020204" pitchFamily="34" charset="0"/>
            </a:endParaRPr>
          </a:p>
          <a:p>
            <a:r>
              <a:rPr lang="es-PR" altLang="en-US" smtClean="0">
                <a:latin typeface="Arial" panose="020B0604020202020204" pitchFamily="34" charset="0"/>
              </a:rPr>
              <a:t>Respuestas: Fuera de Borda, Dentro de Borda/Fuera de Borda o Manejo de Popa, Dentro del Bote, a Chorro.</a:t>
            </a:r>
            <a:endParaRPr lang="en-US" altLang="en-US" smtClean="0">
              <a:latin typeface="Arial" panose="020B0604020202020204" pitchFamily="34" charset="0"/>
            </a:endParaRPr>
          </a:p>
          <a:p>
            <a:endParaRPr lang="es-PR" altLang="en-US" smtClean="0">
              <a:latin typeface="Arial" panose="020B0604020202020204" pitchFamily="34" charset="0"/>
            </a:endParaRPr>
          </a:p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1354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1C9CE1F-2A0B-4157-A4C7-D10D1CF661A3}" type="slidenum">
              <a:rPr lang="en-US" altLang="en-US"/>
              <a:pPr eaLnBrk="1" hangingPunct="1">
                <a:spcBef>
                  <a:spcPct val="0"/>
                </a:spcBef>
              </a:pPr>
              <a:t>23</a:t>
            </a:fld>
            <a:endParaRPr lang="en-US" alt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ES" altLang="en-US" b="1" smtClean="0">
                <a:latin typeface="Arial" panose="020B0604020202020204" pitchFamily="34" charset="0"/>
              </a:rPr>
              <a:t>Notas del Instructor </a:t>
            </a:r>
          </a:p>
          <a:p>
            <a:pPr eaLnBrk="1" hangingPunct="1"/>
            <a:endParaRPr lang="es-ES" altLang="en-US" smtClean="0">
              <a:latin typeface="Arial" panose="020B0604020202020204" pitchFamily="34" charset="0"/>
            </a:endParaRPr>
          </a:p>
          <a:p>
            <a:r>
              <a:rPr lang="es-ES" altLang="en-US" b="1" smtClean="0">
                <a:latin typeface="Arial" panose="020B0604020202020204" pitchFamily="34" charset="0"/>
              </a:rPr>
              <a:t>Pregunte:</a:t>
            </a:r>
            <a:r>
              <a:rPr lang="es-ES" altLang="en-US" smtClean="0">
                <a:latin typeface="Arial" panose="020B0604020202020204" pitchFamily="34" charset="0"/>
              </a:rPr>
              <a:t>  </a:t>
            </a:r>
            <a:r>
              <a:rPr lang="es-PR" altLang="en-US" smtClean="0">
                <a:latin typeface="Arial" panose="020B0604020202020204" pitchFamily="34" charset="0"/>
              </a:rPr>
              <a:t>¿Cuáles son las ventajas y desventajas del fuera de borda?</a:t>
            </a:r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1069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E22D350-3A3B-4E9E-A41D-90806D9288DC}" type="slidenum">
              <a:rPr lang="en-US" altLang="en-US"/>
              <a:pPr eaLnBrk="1" hangingPunct="1">
                <a:spcBef>
                  <a:spcPct val="0"/>
                </a:spcBef>
              </a:pPr>
              <a:t>24</a:t>
            </a:fld>
            <a:endParaRPr lang="en-US" alt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ES" altLang="en-US" b="1" smtClean="0">
                <a:latin typeface="Arial" panose="020B0604020202020204" pitchFamily="34" charset="0"/>
              </a:rPr>
              <a:t>Notas del Instructor </a:t>
            </a:r>
          </a:p>
          <a:p>
            <a:pPr eaLnBrk="1" hangingPunct="1"/>
            <a:endParaRPr lang="es-ES" altLang="en-US" smtClean="0">
              <a:latin typeface="Arial" panose="020B0604020202020204" pitchFamily="34" charset="0"/>
            </a:endParaRPr>
          </a:p>
          <a:p>
            <a:r>
              <a:rPr lang="es-ES" altLang="en-US" b="1" smtClean="0">
                <a:latin typeface="Arial" panose="020B0604020202020204" pitchFamily="34" charset="0"/>
              </a:rPr>
              <a:t>Pregunte:</a:t>
            </a:r>
            <a:r>
              <a:rPr lang="es-ES" altLang="en-US" smtClean="0">
                <a:latin typeface="Arial" panose="020B0604020202020204" pitchFamily="34" charset="0"/>
              </a:rPr>
              <a:t>  ¿Cuáles son las ventajas y desventajas entre el dentro y / fuera de borda y el de manejo de popa?</a:t>
            </a:r>
          </a:p>
        </p:txBody>
      </p:sp>
    </p:spTree>
    <p:extLst>
      <p:ext uri="{BB962C8B-B14F-4D97-AF65-F5344CB8AC3E}">
        <p14:creationId xmlns:p14="http://schemas.microsoft.com/office/powerpoint/2010/main" val="11761890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8F5358A-3B79-4C2E-BBCA-2A065F0B21F0}" type="slidenum">
              <a:rPr lang="en-US" altLang="en-US"/>
              <a:pPr eaLnBrk="1" hangingPunct="1">
                <a:spcBef>
                  <a:spcPct val="0"/>
                </a:spcBef>
              </a:pPr>
              <a:t>25</a:t>
            </a:fld>
            <a:endParaRPr lang="en-US" alt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ES" altLang="en-US" b="1" smtClean="0">
                <a:latin typeface="Arial" panose="020B0604020202020204" pitchFamily="34" charset="0"/>
              </a:rPr>
              <a:t>Notas del Instructor </a:t>
            </a:r>
          </a:p>
          <a:p>
            <a:pPr eaLnBrk="1" hangingPunct="1"/>
            <a:endParaRPr lang="es-ES" altLang="en-US" smtClean="0">
              <a:latin typeface="Arial" panose="020B0604020202020204" pitchFamily="34" charset="0"/>
            </a:endParaRPr>
          </a:p>
          <a:p>
            <a:r>
              <a:rPr lang="es-ES" altLang="en-US" b="1" smtClean="0">
                <a:latin typeface="Arial" panose="020B0604020202020204" pitchFamily="34" charset="0"/>
              </a:rPr>
              <a:t>Pregunte:</a:t>
            </a:r>
            <a:r>
              <a:rPr lang="es-ES" altLang="en-US" smtClean="0">
                <a:latin typeface="Arial" panose="020B0604020202020204" pitchFamily="34" charset="0"/>
              </a:rPr>
              <a:t>  ¿Cuáles son las ventajas y desventajas del dentro del bote?</a:t>
            </a: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25411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288D380-6282-4ECF-BBA2-EF6361465D99}" type="slidenum">
              <a:rPr lang="en-US" altLang="en-US"/>
              <a:pPr eaLnBrk="1" hangingPunct="1">
                <a:spcBef>
                  <a:spcPct val="0"/>
                </a:spcBef>
              </a:pPr>
              <a:t>26</a:t>
            </a:fld>
            <a:endParaRPr lang="en-US" alt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ES" altLang="en-US" b="1" smtClean="0">
                <a:latin typeface="Arial" panose="020B0604020202020204" pitchFamily="34" charset="0"/>
              </a:rPr>
              <a:t>Notas del Instructor </a:t>
            </a:r>
          </a:p>
          <a:p>
            <a:pPr eaLnBrk="1" hangingPunct="1"/>
            <a:endParaRPr lang="es-ES" altLang="en-US" smtClean="0">
              <a:latin typeface="Arial" panose="020B0604020202020204" pitchFamily="34" charset="0"/>
            </a:endParaRPr>
          </a:p>
          <a:p>
            <a:r>
              <a:rPr lang="es-ES" altLang="en-US" b="1" smtClean="0">
                <a:latin typeface="Arial" panose="020B0604020202020204" pitchFamily="34" charset="0"/>
              </a:rPr>
              <a:t>Pregunte:</a:t>
            </a:r>
            <a:r>
              <a:rPr lang="es-ES" altLang="en-US" smtClean="0">
                <a:latin typeface="Arial" panose="020B0604020202020204" pitchFamily="34" charset="0"/>
              </a:rPr>
              <a:t>  ¿Cuáles son las ventajas y desventajas de propulsión a chorro? </a:t>
            </a:r>
          </a:p>
          <a:p>
            <a:endParaRPr lang="es-ES" altLang="en-US" smtClean="0">
              <a:latin typeface="Arial" panose="020B0604020202020204" pitchFamily="34" charset="0"/>
            </a:endParaRPr>
          </a:p>
          <a:p>
            <a:r>
              <a:rPr lang="es-ES" altLang="en-US" smtClean="0">
                <a:latin typeface="Arial" panose="020B0604020202020204" pitchFamily="34" charset="0"/>
              </a:rPr>
              <a:t>Recordarle de nuevo el manejo con el acelerador apagado. </a:t>
            </a:r>
          </a:p>
        </p:txBody>
      </p:sp>
    </p:spTree>
    <p:extLst>
      <p:ext uri="{BB962C8B-B14F-4D97-AF65-F5344CB8AC3E}">
        <p14:creationId xmlns:p14="http://schemas.microsoft.com/office/powerpoint/2010/main" val="381040532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3E75271-4D85-44B0-8529-9F54A2F83243}" type="slidenum">
              <a:rPr lang="en-US" altLang="en-US"/>
              <a:pPr eaLnBrk="1" hangingPunct="1">
                <a:spcBef>
                  <a:spcPct val="0"/>
                </a:spcBef>
              </a:pPr>
              <a:t>27</a:t>
            </a:fld>
            <a:endParaRPr lang="en-US" alt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ES" altLang="en-US" smtClean="0">
                <a:latin typeface="Arial" panose="020B0604020202020204" pitchFamily="34" charset="0"/>
              </a:rPr>
              <a:t>Clic para añadir notas.</a:t>
            </a:r>
          </a:p>
        </p:txBody>
      </p:sp>
    </p:spTree>
    <p:extLst>
      <p:ext uri="{BB962C8B-B14F-4D97-AF65-F5344CB8AC3E}">
        <p14:creationId xmlns:p14="http://schemas.microsoft.com/office/powerpoint/2010/main" val="209836910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ES" altLang="en-US" smtClean="0">
                <a:latin typeface="Arial" panose="020B0604020202020204" pitchFamily="34" charset="0"/>
              </a:rPr>
              <a:t>Clic para añadir notas.</a:t>
            </a: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EF48D05-C3AB-4E63-A58C-CC38A3BE9BBD}" type="slidenum">
              <a:rPr lang="en-US" altLang="en-US"/>
              <a:pPr eaLnBrk="1" hangingPunct="1">
                <a:spcBef>
                  <a:spcPct val="0"/>
                </a:spcBef>
              </a:pPr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061990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ES" altLang="en-US" smtClean="0">
                <a:latin typeface="Arial" panose="020B0604020202020204" pitchFamily="34" charset="0"/>
              </a:rPr>
              <a:t>Clic para añadir notas.</a:t>
            </a: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31330E2-B5EA-4AD9-9BBB-66C6CB0BE3AF}" type="slidenum">
              <a:rPr lang="en-US" altLang="en-US"/>
              <a:pPr eaLnBrk="1" hangingPunct="1">
                <a:spcBef>
                  <a:spcPct val="0"/>
                </a:spcBef>
              </a:pPr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43562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658F9C4-703C-4E8F-8A66-B2BD14EECF93}" type="slidenum">
              <a:rPr lang="en-US" altLang="en-US"/>
              <a:pPr eaLnBrk="1" hangingPunct="1"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ES" altLang="en-US" b="1" smtClean="0">
                <a:latin typeface="Arial" panose="020B0604020202020204" pitchFamily="34" charset="0"/>
              </a:rPr>
              <a:t>Notas del Instructor </a:t>
            </a:r>
          </a:p>
          <a:p>
            <a:pPr eaLnBrk="1" hangingPunct="1"/>
            <a:endParaRPr lang="en-US" altLang="en-US" b="1" smtClean="0">
              <a:latin typeface="Arial" panose="020B0604020202020204" pitchFamily="34" charset="0"/>
            </a:endParaRPr>
          </a:p>
          <a:p>
            <a:pPr eaLnBrk="1" hangingPunct="1"/>
            <a:r>
              <a:rPr lang="es-ES" altLang="en-US" smtClean="0">
                <a:latin typeface="Arial" panose="020B0604020202020204" pitchFamily="34" charset="0"/>
              </a:rPr>
              <a:t>Haga que los estudiantes digan los nombres de las partes del bote </a:t>
            </a:r>
            <a:r>
              <a:rPr lang="es-ES" altLang="en-US" b="1" smtClean="0">
                <a:latin typeface="Arial" panose="020B0604020202020204" pitchFamily="34" charset="0"/>
              </a:rPr>
              <a:t>antes</a:t>
            </a:r>
            <a:r>
              <a:rPr lang="es-ES" altLang="en-US" smtClean="0">
                <a:latin typeface="Arial" panose="020B0604020202020204" pitchFamily="34" charset="0"/>
              </a:rPr>
              <a:t> de activar la animación.</a:t>
            </a:r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  <a:p>
            <a:r>
              <a:rPr lang="es-ES" altLang="en-US" b="1" smtClean="0">
                <a:latin typeface="Arial" panose="020B0604020202020204" pitchFamily="34" charset="0"/>
              </a:rPr>
              <a:t>Pregunte:</a:t>
            </a:r>
            <a:r>
              <a:rPr lang="es-ES" altLang="en-US" smtClean="0">
                <a:latin typeface="Arial" panose="020B0604020202020204" pitchFamily="34" charset="0"/>
              </a:rPr>
              <a:t>  ¿Por qué es importante saberlos?</a:t>
            </a:r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  <a:p>
            <a:r>
              <a:rPr lang="en-US" altLang="en-US" i="1" smtClean="0">
                <a:latin typeface="Arial" panose="020B0604020202020204" pitchFamily="34" charset="0"/>
              </a:rPr>
              <a:t> </a:t>
            </a:r>
            <a:r>
              <a:rPr lang="es-ES" altLang="en-US" i="1" smtClean="0">
                <a:latin typeface="Arial" panose="020B0604020202020204" pitchFamily="34" charset="0"/>
              </a:rPr>
              <a:t>Ayuda de entrenamiento en el salón de clase: pase alrededor un bote modelo y haga que cada estudiante diga el nombre de un término del bote.</a:t>
            </a:r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82927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ES" altLang="en-US" smtClean="0">
                <a:latin typeface="Arial" panose="020B0604020202020204" pitchFamily="34" charset="0"/>
              </a:rPr>
              <a:t>Clic para añadir notas.</a:t>
            </a: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A3345F9-F51A-4BCB-B11A-197EF5AB6292}" type="slidenum">
              <a:rPr lang="en-US" altLang="en-US"/>
              <a:pPr eaLnBrk="1" hangingPunct="1">
                <a:spcBef>
                  <a:spcPct val="0"/>
                </a:spcBef>
              </a:pPr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684450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ES" altLang="en-US" smtClean="0">
                <a:latin typeface="Arial" panose="020B0604020202020204" pitchFamily="34" charset="0"/>
              </a:rPr>
              <a:t>Clic para añadir notas.</a:t>
            </a: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CE663F5-2212-4EDD-B9B1-C81A85ECC961}" type="slidenum">
              <a:rPr lang="en-US" altLang="en-US"/>
              <a:pPr eaLnBrk="1" hangingPunct="1">
                <a:spcBef>
                  <a:spcPct val="0"/>
                </a:spcBef>
              </a:pPr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006405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ES" altLang="en-US" smtClean="0">
                <a:latin typeface="Arial" panose="020B0604020202020204" pitchFamily="34" charset="0"/>
              </a:rPr>
              <a:t>Clic para añadir notas.</a:t>
            </a: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0C72ADF-C248-470B-9E78-63C9762F5BCC}" type="slidenum">
              <a:rPr lang="en-US" altLang="en-US"/>
              <a:pPr eaLnBrk="1" hangingPunct="1">
                <a:spcBef>
                  <a:spcPct val="0"/>
                </a:spcBef>
              </a:pPr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901741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ES" altLang="en-US" smtClean="0">
                <a:latin typeface="Arial" panose="020B0604020202020204" pitchFamily="34" charset="0"/>
              </a:rPr>
              <a:t>Clic para añadir notas.</a:t>
            </a:r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AEDFFAE-2841-4D86-84E8-FF56C8B501BD}" type="slidenum">
              <a:rPr lang="en-US" altLang="en-US"/>
              <a:pPr eaLnBrk="1" hangingPunct="1">
                <a:spcBef>
                  <a:spcPct val="0"/>
                </a:spcBef>
              </a:pPr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997321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D0A7E9D-57D8-4483-B832-386378CD5D59}" type="slidenum">
              <a:rPr lang="en-US" altLang="en-US"/>
              <a:pPr eaLnBrk="1" hangingPunct="1">
                <a:spcBef>
                  <a:spcPct val="0"/>
                </a:spcBef>
              </a:pPr>
              <a:t>34</a:t>
            </a:fld>
            <a:endParaRPr lang="en-US" altLang="en-US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ES" altLang="en-US" smtClean="0">
                <a:latin typeface="Arial" panose="020B0604020202020204" pitchFamily="34" charset="0"/>
              </a:rPr>
              <a:t>Clic para añadir notas.</a:t>
            </a: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1362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3C4DC2F-C4A1-4D72-942F-030AA7792272}" type="slidenum">
              <a:rPr lang="en-US" altLang="en-US"/>
              <a:pPr eaLnBrk="1" hangingPunct="1"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ES" altLang="en-US" b="1" smtClean="0">
                <a:latin typeface="Arial" panose="020B0604020202020204" pitchFamily="34" charset="0"/>
              </a:rPr>
              <a:t>Notas del Instructor </a:t>
            </a: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  <a:p>
            <a:r>
              <a:rPr lang="es-ES" altLang="en-US" smtClean="0">
                <a:latin typeface="Arial" panose="020B0604020202020204" pitchFamily="34" charset="0"/>
              </a:rPr>
              <a:t>Logre que los estudiantes nombren las partes del bote antes de activar la animación.</a:t>
            </a:r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/>
            <a:r>
              <a:rPr lang="es-ES" altLang="en-US" b="1" smtClean="0">
                <a:latin typeface="Arial" panose="020B0604020202020204" pitchFamily="34" charset="0"/>
              </a:rPr>
              <a:t>Pregunte:</a:t>
            </a:r>
            <a:r>
              <a:rPr lang="es-ES" altLang="en-US" smtClean="0">
                <a:latin typeface="Arial" panose="020B0604020202020204" pitchFamily="34" charset="0"/>
              </a:rPr>
              <a:t>  ¿Por qué es importante saberlos?</a:t>
            </a:r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8855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7B20571-B831-4559-903B-75B435FB4226}" type="slidenum">
              <a:rPr lang="en-US" altLang="en-US"/>
              <a:pPr eaLnBrk="1" hangingPunct="1"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ES" altLang="en-US" b="1" smtClean="0">
                <a:latin typeface="Arial" panose="020B0604020202020204" pitchFamily="34" charset="0"/>
              </a:rPr>
              <a:t>Notas del Instructor </a:t>
            </a: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  <a:p>
            <a:r>
              <a:rPr lang="es-ES" altLang="en-US" smtClean="0">
                <a:latin typeface="Arial" panose="020B0604020202020204" pitchFamily="34" charset="0"/>
              </a:rPr>
              <a:t>Logre que los estudiantes nombren las partes del bote antes de activar la animación.</a:t>
            </a:r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/>
            <a:r>
              <a:rPr lang="es-ES" altLang="en-US" b="1" smtClean="0">
                <a:latin typeface="Arial" panose="020B0604020202020204" pitchFamily="34" charset="0"/>
              </a:rPr>
              <a:t>Pregunte:</a:t>
            </a:r>
            <a:r>
              <a:rPr lang="es-ES" altLang="en-US" smtClean="0">
                <a:latin typeface="Arial" panose="020B0604020202020204" pitchFamily="34" charset="0"/>
              </a:rPr>
              <a:t>  ¿Por qué es importante saberlos?</a:t>
            </a:r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  <a:p>
            <a:r>
              <a:rPr lang="es-ES" altLang="en-US" smtClean="0">
                <a:latin typeface="Arial" panose="020B0604020202020204" pitchFamily="34" charset="0"/>
              </a:rPr>
              <a:t>Ayuda de entrenamiento en el salón de clase: pase alrededor un modelo de bote y haga que cada estudiante nombre un término del bote.</a:t>
            </a:r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9435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673ACD0-79CD-41EB-AB3F-00ECCDEAB299}" type="slidenum">
              <a:rPr lang="en-US" altLang="en-US"/>
              <a:pPr eaLnBrk="1" hangingPunct="1"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ES" altLang="en-US" b="1" smtClean="0">
                <a:latin typeface="Arial" panose="020B0604020202020204" pitchFamily="34" charset="0"/>
              </a:rPr>
              <a:t>Notas del Instructor </a:t>
            </a:r>
          </a:p>
          <a:p>
            <a:pPr eaLnBrk="1" hangingPunct="1"/>
            <a:endParaRPr lang="es-ES" altLang="en-US" b="1" smtClean="0">
              <a:latin typeface="Arial" panose="020B0604020202020204" pitchFamily="34" charset="0"/>
            </a:endParaRPr>
          </a:p>
          <a:p>
            <a:r>
              <a:rPr lang="es-ES" altLang="en-US" smtClean="0">
                <a:latin typeface="Arial" panose="020B0604020202020204" pitchFamily="34" charset="0"/>
              </a:rPr>
              <a:t>Discuta varios tipos.</a:t>
            </a:r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/>
            <a:endParaRPr lang="es-ES" altLang="en-US" smtClean="0">
              <a:latin typeface="Arial" panose="020B0604020202020204" pitchFamily="34" charset="0"/>
            </a:endParaRPr>
          </a:p>
          <a:p>
            <a:pPr eaLnBrk="1" hangingPunct="1"/>
            <a:r>
              <a:rPr lang="es-ES" altLang="en-US" b="1" smtClean="0">
                <a:latin typeface="Arial" panose="020B0604020202020204" pitchFamily="34" charset="0"/>
              </a:rPr>
              <a:t>Pregunte:</a:t>
            </a:r>
            <a:r>
              <a:rPr lang="es-ES" altLang="en-US" smtClean="0">
                <a:latin typeface="Arial" panose="020B0604020202020204" pitchFamily="34" charset="0"/>
              </a:rPr>
              <a:t> ¿Qué tipos de bote los estudiantes tienen?</a:t>
            </a:r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/>
            <a:endParaRPr lang="es-ES" altLang="en-US" smtClean="0">
              <a:latin typeface="Arial" panose="020B0604020202020204" pitchFamily="34" charset="0"/>
            </a:endParaRPr>
          </a:p>
          <a:p>
            <a:pPr eaLnBrk="1" hangingPunct="1"/>
            <a:endParaRPr lang="es-ES" altLang="en-US" smtClean="0">
              <a:latin typeface="Arial" panose="020B0604020202020204" pitchFamily="34" charset="0"/>
            </a:endParaRPr>
          </a:p>
          <a:p>
            <a:pPr eaLnBrk="1" hangingPunct="1"/>
            <a:r>
              <a:rPr lang="es-ES" altLang="en-US" b="1" smtClean="0">
                <a:latin typeface="Arial" panose="020B0604020202020204" pitchFamily="34" charset="0"/>
              </a:rPr>
              <a:t>Pregunte:</a:t>
            </a:r>
            <a:r>
              <a:rPr lang="es-ES" altLang="en-US" smtClean="0">
                <a:latin typeface="Arial" panose="020B0604020202020204" pitchFamily="34" charset="0"/>
              </a:rPr>
              <a:t> ¿Cuáles son algunas de las características de los tipos de botes?</a:t>
            </a:r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6725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E418CB6-91B3-4A8B-8E6F-FE23E9EA9ECC}" type="slidenum">
              <a:rPr lang="en-US" altLang="en-US"/>
              <a:pPr eaLnBrk="1" hangingPunct="1"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ES" altLang="en-US" b="1" smtClean="0">
                <a:latin typeface="Arial" panose="020B0604020202020204" pitchFamily="34" charset="0"/>
              </a:rPr>
              <a:t>Notas del Instructor </a:t>
            </a:r>
          </a:p>
          <a:p>
            <a:pPr eaLnBrk="1" hangingPunct="1"/>
            <a:endParaRPr lang="es-ES" altLang="en-US" b="1" smtClean="0">
              <a:latin typeface="Arial" panose="020B0604020202020204" pitchFamily="34" charset="0"/>
            </a:endParaRPr>
          </a:p>
          <a:p>
            <a:r>
              <a:rPr lang="es-ES" altLang="en-US" smtClean="0">
                <a:latin typeface="Arial" panose="020B0604020202020204" pitchFamily="34" charset="0"/>
              </a:rPr>
              <a:t>Discuta los términos.</a:t>
            </a:r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/>
            <a:endParaRPr lang="es-ES" altLang="en-US" smtClean="0">
              <a:latin typeface="Arial" panose="020B0604020202020204" pitchFamily="34" charset="0"/>
            </a:endParaRPr>
          </a:p>
          <a:p>
            <a:pPr eaLnBrk="1" hangingPunct="1"/>
            <a:r>
              <a:rPr lang="es-ES" altLang="en-US" b="1" smtClean="0">
                <a:latin typeface="Arial" panose="020B0604020202020204" pitchFamily="34" charset="0"/>
              </a:rPr>
              <a:t>Pregunte:</a:t>
            </a:r>
            <a:r>
              <a:rPr lang="es-ES" altLang="en-US" smtClean="0">
                <a:latin typeface="Arial" panose="020B0604020202020204" pitchFamily="34" charset="0"/>
              </a:rPr>
              <a:t>  ¿Por qué son estos importantes de saber?</a:t>
            </a:r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6680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9BC4E4D-2B2E-4D8C-ABCD-E00BD76AF162}" type="slidenum">
              <a:rPr lang="en-US" altLang="en-US"/>
              <a:pPr eaLnBrk="1" hangingPunct="1"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ES" altLang="en-US" b="1" smtClean="0">
                <a:latin typeface="Arial" panose="020B0604020202020204" pitchFamily="34" charset="0"/>
              </a:rPr>
              <a:t>Notas del Instructor </a:t>
            </a:r>
          </a:p>
          <a:p>
            <a:pPr eaLnBrk="1" hangingPunct="1"/>
            <a:endParaRPr lang="es-ES" altLang="en-US" b="1" smtClean="0">
              <a:latin typeface="Arial" panose="020B0604020202020204" pitchFamily="34" charset="0"/>
            </a:endParaRPr>
          </a:p>
          <a:p>
            <a:r>
              <a:rPr lang="es-ES" altLang="en-US" smtClean="0">
                <a:latin typeface="Arial" panose="020B0604020202020204" pitchFamily="34" charset="0"/>
              </a:rPr>
              <a:t>Discuta los términos.</a:t>
            </a:r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/>
            <a:endParaRPr lang="es-ES" altLang="en-US" smtClean="0">
              <a:latin typeface="Arial" panose="020B0604020202020204" pitchFamily="34" charset="0"/>
            </a:endParaRPr>
          </a:p>
          <a:p>
            <a:pPr eaLnBrk="1" hangingPunct="1"/>
            <a:r>
              <a:rPr lang="es-ES" altLang="en-US" b="1" smtClean="0">
                <a:latin typeface="Arial" panose="020B0604020202020204" pitchFamily="34" charset="0"/>
              </a:rPr>
              <a:t>Pregunte:</a:t>
            </a:r>
            <a:r>
              <a:rPr lang="es-ES" altLang="en-US" smtClean="0">
                <a:latin typeface="Arial" panose="020B0604020202020204" pitchFamily="34" charset="0"/>
              </a:rPr>
              <a:t>  ¿Por qué son estos importantes de saber?</a:t>
            </a:r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0118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F3C844C-E3FA-432F-BFC9-CD99F32446BC}" type="slidenum">
              <a:rPr lang="en-US" altLang="en-US"/>
              <a:pPr eaLnBrk="1" hangingPunct="1">
                <a:spcBef>
                  <a:spcPct val="0"/>
                </a:spcBef>
              </a:pPr>
              <a:t>9</a:t>
            </a:fld>
            <a:endParaRPr lang="en-US" alt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ES" altLang="en-US" b="1" smtClean="0">
                <a:latin typeface="Arial" panose="020B0604020202020204" pitchFamily="34" charset="0"/>
              </a:rPr>
              <a:t>Notas del Instructor </a:t>
            </a:r>
          </a:p>
          <a:p>
            <a:pPr eaLnBrk="1" hangingPunct="1"/>
            <a:endParaRPr lang="es-ES" altLang="en-US" b="1" smtClean="0">
              <a:latin typeface="Arial" panose="020B0604020202020204" pitchFamily="34" charset="0"/>
            </a:endParaRPr>
          </a:p>
          <a:p>
            <a:r>
              <a:rPr lang="es-ES" altLang="en-US" smtClean="0">
                <a:latin typeface="Arial" panose="020B0604020202020204" pitchFamily="34" charset="0"/>
              </a:rPr>
              <a:t>Discuta los términos.</a:t>
            </a:r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/>
            <a:endParaRPr lang="es-ES" altLang="en-US" smtClean="0">
              <a:latin typeface="Arial" panose="020B0604020202020204" pitchFamily="34" charset="0"/>
            </a:endParaRPr>
          </a:p>
          <a:p>
            <a:pPr eaLnBrk="1" hangingPunct="1"/>
            <a:r>
              <a:rPr lang="es-ES" altLang="en-US" b="1" smtClean="0">
                <a:latin typeface="Arial" panose="020B0604020202020204" pitchFamily="34" charset="0"/>
              </a:rPr>
              <a:t>Pregunte:</a:t>
            </a:r>
            <a:r>
              <a:rPr lang="es-ES" altLang="en-US" smtClean="0">
                <a:latin typeface="Arial" panose="020B0604020202020204" pitchFamily="34" charset="0"/>
              </a:rPr>
              <a:t>  ¿Por qué son estos importantes de saber?</a:t>
            </a:r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989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Version: Feb 2014                    Copyright 2014 - Coast Guard Auxiliary Association, Inc. </a:t>
            </a:r>
            <a:endParaRPr lang="en-US" sz="800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7AE6A0-7929-4E6D-B651-9790F1705DD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93345"/>
      </p:ext>
    </p:extLst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Version: Feb 2014                    Copyright 2014 - Coast Guard Auxiliary Association, Inc. </a:t>
            </a:r>
            <a:endParaRPr lang="en-US" sz="800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12916F-04CC-4FE0-A73E-9A315C4CD6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46930"/>
      </p:ext>
    </p:extLst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Version: Feb 2014                    Copyright 2014 - Coast Guard Auxiliary Association, Inc. </a:t>
            </a:r>
            <a:endParaRPr lang="en-US" sz="800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100C63-1CBA-4B65-9C1F-4DDD345018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022430"/>
      </p:ext>
    </p:extLst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Version: Feb 2014                    Copyright 2014 - Coast Guard Auxiliary Association, Inc. </a:t>
            </a:r>
            <a:endParaRPr lang="en-US" sz="800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6282B6-B9D8-43BE-AA59-AFF0CE1F77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838967"/>
      </p:ext>
    </p:extLst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74738" y="6245225"/>
            <a:ext cx="55546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000" b="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Version: Feb 2014                    Copyright 2014 - Coast Guard Auxiliary Association, Inc. </a:t>
            </a:r>
            <a:endParaRPr lang="en-US" sz="1400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003366"/>
                </a:solidFill>
              </a:defRPr>
            </a:lvl1pPr>
          </a:lstStyle>
          <a:p>
            <a:fld id="{043ECC44-A061-4B8B-AE0A-70E619F43047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1" name="Picture 7" descr="01 aux logo 3d cop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9810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homeland logo tipped copy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867400"/>
            <a:ext cx="769938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92" r:id="rId2"/>
    <p:sldLayoutId id="2147483897" r:id="rId3"/>
    <p:sldLayoutId id="2147483898" r:id="rId4"/>
  </p:sldLayoutIdLst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>
        <p:tmplLst>
          <p:tmpl lvl="1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333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33399"/>
          </a:solidFill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33399"/>
          </a:solidFill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33399"/>
          </a:solidFill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33399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333399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333399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333399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333399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rgbClr val="3333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33339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333399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3333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333399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33339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33339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33339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33339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4E2E7B4-9C78-47A9-8409-DC67E93139E6}" type="slidenum">
              <a:rPr lang="en-US" altLang="en-US" sz="1400">
                <a:solidFill>
                  <a:srgbClr val="003366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>
              <a:solidFill>
                <a:srgbClr val="003366"/>
              </a:solidFill>
            </a:endParaRPr>
          </a:p>
        </p:txBody>
      </p:sp>
      <p:sp>
        <p:nvSpPr>
          <p:cNvPr id="3076" name="Text Box 2"/>
          <p:cNvSpPr txBox="1">
            <a:spLocks noChangeArrowheads="1"/>
          </p:cNvSpPr>
          <p:nvPr/>
        </p:nvSpPr>
        <p:spPr bwMode="auto">
          <a:xfrm>
            <a:off x="1371600" y="2133600"/>
            <a:ext cx="6096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s-ES" altLang="en-US" sz="5400">
                <a:solidFill>
                  <a:schemeClr val="accent2"/>
                </a:solidFill>
              </a:rPr>
              <a:t>Conozca Su Bote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s-ES" altLang="en-US" smtClean="0"/>
              <a:t>Capítulo 1</a:t>
            </a:r>
          </a:p>
        </p:txBody>
      </p:sp>
      <p:pic>
        <p:nvPicPr>
          <p:cNvPr id="8196" name="Picture 4" descr="boat_shad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200400"/>
            <a:ext cx="6096000" cy="298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j0072186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0075023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486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Version: Feb 2014                    Copyright 2014 - Coast Guard Auxiliary Association, Inc. </a:t>
            </a:r>
            <a:endParaRPr lang="en-US" sz="14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1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9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DDF0088-6AAE-4DA5-8F2A-E833D745D540}" type="slidenum">
              <a:rPr lang="en-US" altLang="en-US" sz="1400">
                <a:solidFill>
                  <a:srgbClr val="003366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>
              <a:solidFill>
                <a:srgbClr val="003366"/>
              </a:solidFill>
            </a:endParaRPr>
          </a:p>
        </p:txBody>
      </p:sp>
      <p:pic>
        <p:nvPicPr>
          <p:cNvPr id="12292" name="Picture 2" descr="PWC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8013"/>
            <a:ext cx="8305800" cy="279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5105400" y="2133600"/>
            <a:ext cx="3657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 type="none" w="med" len="lg"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s-ES" altLang="en-US">
                <a:solidFill>
                  <a:schemeClr val="accent2"/>
                </a:solidFill>
              </a:rPr>
              <a:t>timón de control</a:t>
            </a:r>
          </a:p>
        </p:txBody>
      </p:sp>
      <p:sp>
        <p:nvSpPr>
          <p:cNvPr id="1229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228600"/>
            <a:ext cx="8229600" cy="1143000"/>
          </a:xfrm>
        </p:spPr>
        <p:txBody>
          <a:bodyPr/>
          <a:lstStyle/>
          <a:p>
            <a:pPr eaLnBrk="1" hangingPunct="1"/>
            <a:r>
              <a:rPr lang="es-ES" altLang="en-US" smtClean="0"/>
              <a:t>Embarcación Personal Acuática </a:t>
            </a:r>
            <a:r>
              <a:rPr lang="es-ES" altLang="en-US" sz="1800" smtClean="0"/>
              <a:t>(Motos Acuáticas)</a:t>
            </a:r>
            <a:endParaRPr lang="es-ES" altLang="en-US" smtClean="0"/>
          </a:p>
        </p:txBody>
      </p:sp>
      <p:sp>
        <p:nvSpPr>
          <p:cNvPr id="12295" name="Line 5"/>
          <p:cNvSpPr>
            <a:spLocks noChangeShapeType="1"/>
          </p:cNvSpPr>
          <p:nvPr/>
        </p:nvSpPr>
        <p:spPr bwMode="auto">
          <a:xfrm>
            <a:off x="2133600" y="1752600"/>
            <a:ext cx="2819400" cy="20574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6" name="Line 6"/>
          <p:cNvSpPr>
            <a:spLocks noChangeShapeType="1"/>
          </p:cNvSpPr>
          <p:nvPr/>
        </p:nvSpPr>
        <p:spPr bwMode="auto">
          <a:xfrm>
            <a:off x="5029200" y="2438400"/>
            <a:ext cx="228600" cy="7620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7" name="Oval 7"/>
          <p:cNvSpPr>
            <a:spLocks noChangeArrowheads="1"/>
          </p:cNvSpPr>
          <p:nvPr/>
        </p:nvSpPr>
        <p:spPr bwMode="auto">
          <a:xfrm>
            <a:off x="1981200" y="1524000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2298" name="Oval 8"/>
          <p:cNvSpPr>
            <a:spLocks noChangeArrowheads="1"/>
          </p:cNvSpPr>
          <p:nvPr/>
        </p:nvSpPr>
        <p:spPr bwMode="auto">
          <a:xfrm>
            <a:off x="4851400" y="2293938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2209800" y="1371600"/>
            <a:ext cx="434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 type="none" w="med" len="lg"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s-ES" altLang="en-US">
                <a:solidFill>
                  <a:schemeClr val="accent2"/>
                </a:solidFill>
              </a:rPr>
              <a:t>cordón de seguridad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Version: Feb 2014                    Copyright 2014 - Coast Guard Auxiliary Association, Inc. </a:t>
            </a:r>
            <a:endParaRPr lang="en-US" sz="14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autoUpdateAnimBg="0"/>
      <p:bldP spid="24585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FBE5AD1-1A16-46D3-A3B4-0A7EA3E1AA2E}" type="slidenum">
              <a:rPr lang="en-US" altLang="en-US" sz="1400">
                <a:solidFill>
                  <a:srgbClr val="003366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>
              <a:solidFill>
                <a:srgbClr val="003366"/>
              </a:solidFill>
            </a:endParaRPr>
          </a:p>
        </p:txBody>
      </p:sp>
      <p:pic>
        <p:nvPicPr>
          <p:cNvPr id="13316" name="Picture 2" descr="PWC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57400"/>
            <a:ext cx="8305800" cy="279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942975" y="1676400"/>
            <a:ext cx="31242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 type="none" w="med" len="lg"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s-ES" altLang="en-US">
                <a:solidFill>
                  <a:schemeClr val="tx1"/>
                </a:solidFill>
              </a:rPr>
              <a:t>boquilla de control 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481013" y="5257800"/>
            <a:ext cx="22621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 type="none" w="med" len="lg"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s-ES" altLang="en-US">
                <a:solidFill>
                  <a:schemeClr val="tx1"/>
                </a:solidFill>
              </a:rPr>
              <a:t>impulsor</a:t>
            </a:r>
          </a:p>
        </p:txBody>
      </p:sp>
      <p:sp>
        <p:nvSpPr>
          <p:cNvPr id="13319" name="Line 5"/>
          <p:cNvSpPr>
            <a:spLocks noChangeShapeType="1"/>
          </p:cNvSpPr>
          <p:nvPr/>
        </p:nvSpPr>
        <p:spPr bwMode="auto">
          <a:xfrm flipV="1">
            <a:off x="533400" y="4419600"/>
            <a:ext cx="609600" cy="10668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 type="none" w="med" len="lg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5562600" y="4953000"/>
            <a:ext cx="3429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 type="none" w="med" len="lg"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s-ES" altLang="en-US">
                <a:solidFill>
                  <a:schemeClr val="tx1"/>
                </a:solidFill>
              </a:rPr>
              <a:t>rejilla de entrada</a:t>
            </a:r>
          </a:p>
        </p:txBody>
      </p:sp>
      <p:sp>
        <p:nvSpPr>
          <p:cNvPr id="13321" name="Line 7"/>
          <p:cNvSpPr>
            <a:spLocks noChangeShapeType="1"/>
          </p:cNvSpPr>
          <p:nvPr/>
        </p:nvSpPr>
        <p:spPr bwMode="auto">
          <a:xfrm flipH="1" flipV="1">
            <a:off x="2362200" y="4572000"/>
            <a:ext cx="3124200" cy="9906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 type="none" w="med" len="lg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3124200" y="5867400"/>
            <a:ext cx="3657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 type="none" w="med" len="lg"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s-ES" altLang="en-US" dirty="0">
                <a:solidFill>
                  <a:schemeClr val="tx1"/>
                </a:solidFill>
              </a:rPr>
              <a:t>mango de manejo </a:t>
            </a:r>
          </a:p>
        </p:txBody>
      </p:sp>
      <p:sp>
        <p:nvSpPr>
          <p:cNvPr id="13323" name="Line 9"/>
          <p:cNvSpPr>
            <a:spLocks noChangeShapeType="1"/>
          </p:cNvSpPr>
          <p:nvPr/>
        </p:nvSpPr>
        <p:spPr bwMode="auto">
          <a:xfrm flipH="1" flipV="1">
            <a:off x="1371600" y="4343400"/>
            <a:ext cx="1752600" cy="18288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 type="none" w="med" len="lg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4" name="Rectangle 10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s-ES" altLang="en-US" smtClean="0"/>
              <a:t>Sistema de Propulsión</a:t>
            </a:r>
            <a:br>
              <a:rPr lang="es-ES" altLang="en-US" smtClean="0"/>
            </a:br>
            <a:r>
              <a:rPr lang="es-ES" altLang="en-US" smtClean="0"/>
              <a:t>a Chorro</a:t>
            </a:r>
          </a:p>
        </p:txBody>
      </p:sp>
      <p:sp>
        <p:nvSpPr>
          <p:cNvPr id="13325" name="Line 11"/>
          <p:cNvSpPr>
            <a:spLocks noChangeShapeType="1"/>
          </p:cNvSpPr>
          <p:nvPr/>
        </p:nvSpPr>
        <p:spPr bwMode="auto">
          <a:xfrm flipH="1">
            <a:off x="762000" y="1981200"/>
            <a:ext cx="0" cy="21336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6" name="Oval 12"/>
          <p:cNvSpPr>
            <a:spLocks noChangeArrowheads="1"/>
          </p:cNvSpPr>
          <p:nvPr/>
        </p:nvSpPr>
        <p:spPr bwMode="auto">
          <a:xfrm>
            <a:off x="609600" y="1828800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3327" name="Oval 13"/>
          <p:cNvSpPr>
            <a:spLocks noChangeArrowheads="1"/>
          </p:cNvSpPr>
          <p:nvPr/>
        </p:nvSpPr>
        <p:spPr bwMode="auto">
          <a:xfrm>
            <a:off x="304800" y="5410200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3328" name="Oval 14"/>
          <p:cNvSpPr>
            <a:spLocks noChangeArrowheads="1"/>
          </p:cNvSpPr>
          <p:nvPr/>
        </p:nvSpPr>
        <p:spPr bwMode="auto">
          <a:xfrm>
            <a:off x="2895600" y="6019800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3329" name="Oval 15"/>
          <p:cNvSpPr>
            <a:spLocks noChangeArrowheads="1"/>
          </p:cNvSpPr>
          <p:nvPr/>
        </p:nvSpPr>
        <p:spPr bwMode="auto">
          <a:xfrm>
            <a:off x="5410200" y="5410200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Version: Feb 2014                    Copyright 2014 - Coast Guard Auxiliary Association, Inc. </a:t>
            </a:r>
            <a:endParaRPr lang="en-US" sz="14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autoUpdateAnimBg="0"/>
      <p:bldP spid="26628" grpId="0" autoUpdateAnimBg="0"/>
      <p:bldP spid="26630" grpId="0" autoUpdateAnimBg="0"/>
      <p:bldP spid="26632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3D27C3F-744D-4BF9-A570-6E7A783EE0B2}" type="slidenum">
              <a:rPr lang="en-US" altLang="en-US" sz="1400">
                <a:solidFill>
                  <a:srgbClr val="003366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>
              <a:solidFill>
                <a:srgbClr val="003366"/>
              </a:solidFill>
            </a:endParaRPr>
          </a:p>
        </p:txBody>
      </p:sp>
      <p:pic>
        <p:nvPicPr>
          <p:cNvPr id="14340" name="Picture 2" descr="PWC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769"/>
          <a:stretch>
            <a:fillRect/>
          </a:stretch>
        </p:blipFill>
        <p:spPr bwMode="auto">
          <a:xfrm>
            <a:off x="1803400" y="1646238"/>
            <a:ext cx="7332663" cy="356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914400" y="5443538"/>
            <a:ext cx="251460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s-ES" altLang="en-US">
                <a:solidFill>
                  <a:schemeClr val="tx1"/>
                </a:solidFill>
              </a:rPr>
              <a:t>boquilla conductora</a:t>
            </a: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1643063" y="1612900"/>
            <a:ext cx="16430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n-US">
                <a:solidFill>
                  <a:schemeClr val="tx1"/>
                </a:solidFill>
              </a:rPr>
              <a:t>impeler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4003675" y="5994400"/>
            <a:ext cx="30829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30000"/>
              </a:spcBef>
              <a:buFontTx/>
              <a:buNone/>
            </a:pPr>
            <a:r>
              <a:rPr lang="es-ES" altLang="en-US">
                <a:solidFill>
                  <a:schemeClr val="tx1"/>
                </a:solidFill>
              </a:rPr>
              <a:t>flujo del agua</a:t>
            </a:r>
          </a:p>
        </p:txBody>
      </p:sp>
      <p:sp>
        <p:nvSpPr>
          <p:cNvPr id="14344" name="Rectangle 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s-ES" altLang="en-US" b="0" smtClean="0"/>
              <a:t>Operación de Propulsión</a:t>
            </a:r>
            <a:br>
              <a:rPr lang="es-ES" altLang="en-US" b="0" smtClean="0"/>
            </a:br>
            <a:r>
              <a:rPr lang="es-ES" altLang="en-US" b="0" smtClean="0"/>
              <a:t> a chorro</a:t>
            </a:r>
            <a:endParaRPr lang="es-ES" altLang="en-US" smtClean="0"/>
          </a:p>
        </p:txBody>
      </p:sp>
      <p:sp>
        <p:nvSpPr>
          <p:cNvPr id="28679" name="Line 7"/>
          <p:cNvSpPr>
            <a:spLocks noChangeShapeType="1"/>
          </p:cNvSpPr>
          <p:nvPr/>
        </p:nvSpPr>
        <p:spPr bwMode="auto">
          <a:xfrm flipH="1" flipV="1">
            <a:off x="3937000" y="4953000"/>
            <a:ext cx="0" cy="1295400"/>
          </a:xfrm>
          <a:prstGeom prst="line">
            <a:avLst/>
          </a:prstGeom>
          <a:noFill/>
          <a:ln w="50800" cap="rnd">
            <a:solidFill>
              <a:schemeClr val="tx1"/>
            </a:solidFill>
            <a:prstDash val="sysDot"/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0" name="Line 8"/>
          <p:cNvSpPr>
            <a:spLocks noChangeShapeType="1"/>
          </p:cNvSpPr>
          <p:nvPr/>
        </p:nvSpPr>
        <p:spPr bwMode="auto">
          <a:xfrm flipH="1">
            <a:off x="660400" y="4562475"/>
            <a:ext cx="1676400" cy="0"/>
          </a:xfrm>
          <a:prstGeom prst="line">
            <a:avLst/>
          </a:prstGeom>
          <a:noFill/>
          <a:ln w="50800" cap="rnd">
            <a:solidFill>
              <a:schemeClr val="tx1"/>
            </a:solidFill>
            <a:prstDash val="sysDot"/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1" name="Line 9"/>
          <p:cNvSpPr>
            <a:spLocks noChangeShapeType="1"/>
          </p:cNvSpPr>
          <p:nvPr/>
        </p:nvSpPr>
        <p:spPr bwMode="auto">
          <a:xfrm flipH="1" flipV="1">
            <a:off x="3937000" y="4953000"/>
            <a:ext cx="0" cy="1295400"/>
          </a:xfrm>
          <a:prstGeom prst="line">
            <a:avLst/>
          </a:prstGeom>
          <a:noFill/>
          <a:ln w="50800" cap="rnd">
            <a:solidFill>
              <a:schemeClr val="tx1"/>
            </a:solidFill>
            <a:prstDash val="sysDot"/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2" name="Line 10"/>
          <p:cNvSpPr>
            <a:spLocks noChangeShapeType="1"/>
          </p:cNvSpPr>
          <p:nvPr/>
        </p:nvSpPr>
        <p:spPr bwMode="auto">
          <a:xfrm flipH="1">
            <a:off x="660400" y="4562475"/>
            <a:ext cx="1676400" cy="0"/>
          </a:xfrm>
          <a:prstGeom prst="line">
            <a:avLst/>
          </a:prstGeom>
          <a:noFill/>
          <a:ln w="50800" cap="rnd">
            <a:solidFill>
              <a:schemeClr val="tx1"/>
            </a:solidFill>
            <a:prstDash val="sysDot"/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3" name="Line 11"/>
          <p:cNvSpPr>
            <a:spLocks noChangeShapeType="1"/>
          </p:cNvSpPr>
          <p:nvPr/>
        </p:nvSpPr>
        <p:spPr bwMode="auto">
          <a:xfrm flipH="1" flipV="1">
            <a:off x="3937000" y="4953000"/>
            <a:ext cx="0" cy="1295400"/>
          </a:xfrm>
          <a:prstGeom prst="line">
            <a:avLst/>
          </a:prstGeom>
          <a:noFill/>
          <a:ln w="50800" cap="rnd">
            <a:solidFill>
              <a:schemeClr val="tx1"/>
            </a:solidFill>
            <a:prstDash val="sysDot"/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4" name="Line 12"/>
          <p:cNvSpPr>
            <a:spLocks noChangeShapeType="1"/>
          </p:cNvSpPr>
          <p:nvPr/>
        </p:nvSpPr>
        <p:spPr bwMode="auto">
          <a:xfrm flipH="1">
            <a:off x="660400" y="4562475"/>
            <a:ext cx="1676400" cy="0"/>
          </a:xfrm>
          <a:prstGeom prst="line">
            <a:avLst/>
          </a:prstGeom>
          <a:noFill/>
          <a:ln w="50800" cap="rnd">
            <a:solidFill>
              <a:schemeClr val="tx1"/>
            </a:solidFill>
            <a:prstDash val="sysDot"/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1" name="Line 13"/>
          <p:cNvSpPr>
            <a:spLocks noChangeShapeType="1"/>
          </p:cNvSpPr>
          <p:nvPr/>
        </p:nvSpPr>
        <p:spPr bwMode="auto">
          <a:xfrm flipV="1">
            <a:off x="1955800" y="4724400"/>
            <a:ext cx="0" cy="5334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2" name="Line 14"/>
          <p:cNvSpPr>
            <a:spLocks noChangeShapeType="1"/>
          </p:cNvSpPr>
          <p:nvPr/>
        </p:nvSpPr>
        <p:spPr bwMode="auto">
          <a:xfrm>
            <a:off x="1498600" y="1905000"/>
            <a:ext cx="914400" cy="23622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7" name="Line 15"/>
          <p:cNvSpPr>
            <a:spLocks noChangeShapeType="1"/>
          </p:cNvSpPr>
          <p:nvPr/>
        </p:nvSpPr>
        <p:spPr bwMode="auto">
          <a:xfrm flipH="1" flipV="1">
            <a:off x="3937000" y="4953000"/>
            <a:ext cx="0" cy="1295400"/>
          </a:xfrm>
          <a:prstGeom prst="line">
            <a:avLst/>
          </a:prstGeom>
          <a:noFill/>
          <a:ln w="50800" cap="rnd">
            <a:solidFill>
              <a:schemeClr val="tx1"/>
            </a:solidFill>
            <a:prstDash val="sysDot"/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8" name="Line 16"/>
          <p:cNvSpPr>
            <a:spLocks noChangeShapeType="1"/>
          </p:cNvSpPr>
          <p:nvPr/>
        </p:nvSpPr>
        <p:spPr bwMode="auto">
          <a:xfrm flipH="1">
            <a:off x="660400" y="4562475"/>
            <a:ext cx="1676400" cy="0"/>
          </a:xfrm>
          <a:prstGeom prst="line">
            <a:avLst/>
          </a:prstGeom>
          <a:noFill/>
          <a:ln w="50800" cap="rnd">
            <a:solidFill>
              <a:schemeClr val="tx1"/>
            </a:solidFill>
            <a:prstDash val="sysDot"/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9" name="Line 17"/>
          <p:cNvSpPr>
            <a:spLocks noChangeShapeType="1"/>
          </p:cNvSpPr>
          <p:nvPr/>
        </p:nvSpPr>
        <p:spPr bwMode="auto">
          <a:xfrm flipH="1" flipV="1">
            <a:off x="3937000" y="4953000"/>
            <a:ext cx="0" cy="1295400"/>
          </a:xfrm>
          <a:prstGeom prst="line">
            <a:avLst/>
          </a:prstGeom>
          <a:noFill/>
          <a:ln w="50800" cap="rnd">
            <a:solidFill>
              <a:schemeClr val="tx1"/>
            </a:solidFill>
            <a:prstDash val="sysDot"/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0" name="Line 18"/>
          <p:cNvSpPr>
            <a:spLocks noChangeShapeType="1"/>
          </p:cNvSpPr>
          <p:nvPr/>
        </p:nvSpPr>
        <p:spPr bwMode="auto">
          <a:xfrm flipH="1">
            <a:off x="660400" y="4562475"/>
            <a:ext cx="1676400" cy="0"/>
          </a:xfrm>
          <a:prstGeom prst="line">
            <a:avLst/>
          </a:prstGeom>
          <a:noFill/>
          <a:ln w="50800" cap="rnd">
            <a:solidFill>
              <a:schemeClr val="tx1"/>
            </a:solidFill>
            <a:prstDash val="sysDot"/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7" name="Oval 19"/>
          <p:cNvSpPr>
            <a:spLocks noChangeArrowheads="1"/>
          </p:cNvSpPr>
          <p:nvPr/>
        </p:nvSpPr>
        <p:spPr bwMode="auto">
          <a:xfrm>
            <a:off x="1346200" y="1752600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4358" name="Oval 20"/>
          <p:cNvSpPr>
            <a:spLocks noChangeArrowheads="1"/>
          </p:cNvSpPr>
          <p:nvPr/>
        </p:nvSpPr>
        <p:spPr bwMode="auto">
          <a:xfrm>
            <a:off x="1800225" y="5205413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4359" name="Oval 21"/>
          <p:cNvSpPr>
            <a:spLocks noChangeArrowheads="1"/>
          </p:cNvSpPr>
          <p:nvPr/>
        </p:nvSpPr>
        <p:spPr bwMode="auto">
          <a:xfrm>
            <a:off x="3778250" y="6096000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Version: Feb 2014                    Copyright 2014 - Coast Guard Auxiliary Association, Inc. </a:t>
            </a:r>
            <a:endParaRPr lang="en-US" sz="14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6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3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70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7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84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1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autoUpdateAnimBg="0"/>
      <p:bldP spid="28676" grpId="0" autoUpdateAnimBg="0"/>
      <p:bldP spid="28677" grpId="0" autoUpdateAnimBg="0"/>
      <p:bldP spid="28679" grpId="0" animBg="1"/>
      <p:bldP spid="28680" grpId="0" animBg="1"/>
      <p:bldP spid="28681" grpId="0" animBg="1"/>
      <p:bldP spid="28682" grpId="0" animBg="1"/>
      <p:bldP spid="28683" grpId="0" animBg="1"/>
      <p:bldP spid="28684" grpId="0" animBg="1"/>
      <p:bldP spid="28687" grpId="0" animBg="1"/>
      <p:bldP spid="28688" grpId="0" animBg="1"/>
      <p:bldP spid="28689" grpId="0" animBg="1"/>
      <p:bldP spid="2869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2" descr="cut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038600"/>
            <a:ext cx="1714500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en-US" smtClean="0"/>
              <a:t>Terminología de Botes</a:t>
            </a:r>
            <a:br>
              <a:rPr lang="es-ES" altLang="en-US" smtClean="0"/>
            </a:br>
            <a:r>
              <a:rPr lang="es-ES" altLang="en-US" smtClean="0"/>
              <a:t> de Vela</a:t>
            </a:r>
            <a:endParaRPr lang="es-ES" altLang="en-US" b="0" smtClean="0"/>
          </a:p>
        </p:txBody>
      </p:sp>
      <p:sp>
        <p:nvSpPr>
          <p:cNvPr id="1536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ES" altLang="en-US" smtClean="0"/>
              <a:t>¿Qué es la jarcia firme?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s-ES" altLang="en-US" smtClean="0"/>
              <a:t>¿Qué es la jarcia de labor?</a:t>
            </a:r>
            <a:endParaRPr lang="en-US" altLang="en-US" smtClean="0"/>
          </a:p>
        </p:txBody>
      </p:sp>
      <p:sp>
        <p:nvSpPr>
          <p:cNvPr id="15367" name="Oval 5"/>
          <p:cNvSpPr>
            <a:spLocks noChangeArrowheads="1"/>
          </p:cNvSpPr>
          <p:nvPr/>
        </p:nvSpPr>
        <p:spPr bwMode="auto">
          <a:xfrm>
            <a:off x="457200" y="1752600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5368" name="Oval 6"/>
          <p:cNvSpPr>
            <a:spLocks noChangeArrowheads="1"/>
          </p:cNvSpPr>
          <p:nvPr/>
        </p:nvSpPr>
        <p:spPr bwMode="auto">
          <a:xfrm>
            <a:off x="457200" y="2903538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2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B18F3D6-EFB1-482C-859B-0E08EF01B88D}" type="slidenum">
              <a:rPr lang="en-US" altLang="en-US" sz="1400">
                <a:solidFill>
                  <a:srgbClr val="003366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>
              <a:solidFill>
                <a:srgbClr val="003366"/>
              </a:solidFill>
            </a:endParaRPr>
          </a:p>
        </p:txBody>
      </p:sp>
      <p:pic>
        <p:nvPicPr>
          <p:cNvPr id="16388" name="Picture 2" descr="Sailboat oblique vi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524000"/>
            <a:ext cx="3048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457200" y="2057400"/>
            <a:ext cx="2498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 type="none" w="med" len="lg"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s-ES" altLang="en-US">
                <a:solidFill>
                  <a:schemeClr val="tx1"/>
                </a:solidFill>
              </a:rPr>
              <a:t>vela mayor</a:t>
            </a:r>
          </a:p>
        </p:txBody>
      </p:sp>
      <p:sp>
        <p:nvSpPr>
          <p:cNvPr id="16390" name="Line 4"/>
          <p:cNvSpPr>
            <a:spLocks noChangeShapeType="1"/>
          </p:cNvSpPr>
          <p:nvPr/>
        </p:nvSpPr>
        <p:spPr bwMode="auto">
          <a:xfrm>
            <a:off x="2895600" y="2362200"/>
            <a:ext cx="1524000" cy="5334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 type="none" w="med" len="lg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7010400" y="2133600"/>
            <a:ext cx="13700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 type="none" w="med" len="lg"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n-US">
                <a:solidFill>
                  <a:schemeClr val="tx1"/>
                </a:solidFill>
              </a:rPr>
              <a:t>mástil</a:t>
            </a:r>
          </a:p>
        </p:txBody>
      </p:sp>
      <p:sp>
        <p:nvSpPr>
          <p:cNvPr id="16392" name="Line 6"/>
          <p:cNvSpPr>
            <a:spLocks noChangeShapeType="1"/>
          </p:cNvSpPr>
          <p:nvPr/>
        </p:nvSpPr>
        <p:spPr bwMode="auto">
          <a:xfrm flipH="1">
            <a:off x="4724400" y="2438400"/>
            <a:ext cx="2133600" cy="2286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 type="none" w="med" len="lg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6694488" y="3125788"/>
            <a:ext cx="2068512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 type="none" w="med" len="lg"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n-US">
                <a:solidFill>
                  <a:schemeClr val="tx1"/>
                </a:solidFill>
              </a:rPr>
              <a:t>vela de proa</a:t>
            </a:r>
          </a:p>
        </p:txBody>
      </p:sp>
      <p:sp>
        <p:nvSpPr>
          <p:cNvPr id="16394" name="Line 8"/>
          <p:cNvSpPr>
            <a:spLocks noChangeShapeType="1"/>
          </p:cNvSpPr>
          <p:nvPr/>
        </p:nvSpPr>
        <p:spPr bwMode="auto">
          <a:xfrm flipH="1">
            <a:off x="5410200" y="3429000"/>
            <a:ext cx="1295400" cy="2286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 type="none" w="med" len="lg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6843713" y="4254500"/>
            <a:ext cx="2117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 type="none" w="med" len="lg"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n-US">
                <a:solidFill>
                  <a:schemeClr val="tx1"/>
                </a:solidFill>
              </a:rPr>
              <a:t>obenques</a:t>
            </a:r>
          </a:p>
        </p:txBody>
      </p:sp>
      <p:sp>
        <p:nvSpPr>
          <p:cNvPr id="16396" name="Line 10"/>
          <p:cNvSpPr>
            <a:spLocks noChangeShapeType="1"/>
          </p:cNvSpPr>
          <p:nvPr/>
        </p:nvSpPr>
        <p:spPr bwMode="auto">
          <a:xfrm flipH="1" flipV="1">
            <a:off x="5029200" y="4114800"/>
            <a:ext cx="1752600" cy="4572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 type="none" w="med" len="lg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6781800" y="5105400"/>
            <a:ext cx="13001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 type="none" w="med" len="lg"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n-US">
                <a:solidFill>
                  <a:schemeClr val="tx1"/>
                </a:solidFill>
              </a:rPr>
              <a:t>timón</a:t>
            </a:r>
          </a:p>
        </p:txBody>
      </p:sp>
      <p:sp>
        <p:nvSpPr>
          <p:cNvPr id="16398" name="Line 12"/>
          <p:cNvSpPr>
            <a:spLocks noChangeShapeType="1"/>
          </p:cNvSpPr>
          <p:nvPr/>
        </p:nvSpPr>
        <p:spPr bwMode="auto">
          <a:xfrm flipH="1">
            <a:off x="3657600" y="5410200"/>
            <a:ext cx="2971800" cy="1524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 type="none" w="med" len="lg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304800" y="5260975"/>
            <a:ext cx="24622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 type="none" w="med" len="lg"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n-US">
                <a:solidFill>
                  <a:schemeClr val="tx1"/>
                </a:solidFill>
              </a:rPr>
              <a:t>botavara</a:t>
            </a:r>
          </a:p>
        </p:txBody>
      </p:sp>
      <p:sp>
        <p:nvSpPr>
          <p:cNvPr id="16400" name="Line 14"/>
          <p:cNvSpPr>
            <a:spLocks noChangeShapeType="1"/>
          </p:cNvSpPr>
          <p:nvPr/>
        </p:nvSpPr>
        <p:spPr bwMode="auto">
          <a:xfrm flipV="1">
            <a:off x="2286000" y="5029200"/>
            <a:ext cx="1447800" cy="5334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 type="none" w="med" len="lg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83" name="Rectangle 15"/>
          <p:cNvSpPr>
            <a:spLocks noChangeArrowheads="1"/>
          </p:cNvSpPr>
          <p:nvPr/>
        </p:nvSpPr>
        <p:spPr bwMode="auto">
          <a:xfrm>
            <a:off x="855663" y="4316413"/>
            <a:ext cx="12319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 type="none" w="med" len="lg"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n-US">
                <a:solidFill>
                  <a:schemeClr val="tx1"/>
                </a:solidFill>
              </a:rPr>
              <a:t>estay</a:t>
            </a:r>
          </a:p>
        </p:txBody>
      </p:sp>
      <p:sp>
        <p:nvSpPr>
          <p:cNvPr id="16402" name="Line 16"/>
          <p:cNvSpPr>
            <a:spLocks noChangeShapeType="1"/>
          </p:cNvSpPr>
          <p:nvPr/>
        </p:nvSpPr>
        <p:spPr bwMode="auto">
          <a:xfrm>
            <a:off x="2286000" y="4648200"/>
            <a:ext cx="1295400" cy="76200"/>
          </a:xfrm>
          <a:prstGeom prst="line">
            <a:avLst/>
          </a:prstGeom>
          <a:noFill/>
          <a:ln w="50800">
            <a:solidFill>
              <a:srgbClr val="CC0000"/>
            </a:solidFill>
            <a:round/>
            <a:headEnd type="none" w="med" len="lg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85" name="Rectangle 17"/>
          <p:cNvSpPr>
            <a:spLocks noChangeArrowheads="1"/>
          </p:cNvSpPr>
          <p:nvPr/>
        </p:nvSpPr>
        <p:spPr bwMode="auto">
          <a:xfrm>
            <a:off x="890588" y="3260725"/>
            <a:ext cx="1143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 type="none" w="med" len="lg"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n-US">
                <a:solidFill>
                  <a:schemeClr val="tx1"/>
                </a:solidFill>
              </a:rPr>
              <a:t>palo </a:t>
            </a:r>
            <a:r>
              <a:rPr lang="es-ES" altLang="en-US" sz="1600">
                <a:solidFill>
                  <a:schemeClr val="tx1"/>
                </a:solidFill>
              </a:rPr>
              <a:t>(percha)</a:t>
            </a:r>
          </a:p>
        </p:txBody>
      </p:sp>
      <p:grpSp>
        <p:nvGrpSpPr>
          <p:cNvPr id="16404" name="Group 18"/>
          <p:cNvGrpSpPr>
            <a:grpSpLocks/>
          </p:cNvGrpSpPr>
          <p:nvPr/>
        </p:nvGrpSpPr>
        <p:grpSpPr bwMode="auto">
          <a:xfrm>
            <a:off x="2057400" y="3276600"/>
            <a:ext cx="2590800" cy="1676400"/>
            <a:chOff x="1008" y="1968"/>
            <a:chExt cx="1920" cy="1152"/>
          </a:xfrm>
        </p:grpSpPr>
        <p:sp>
          <p:nvSpPr>
            <p:cNvPr id="16415" name="Line 19"/>
            <p:cNvSpPr>
              <a:spLocks noChangeShapeType="1"/>
            </p:cNvSpPr>
            <p:nvPr/>
          </p:nvSpPr>
          <p:spPr bwMode="auto">
            <a:xfrm flipV="1">
              <a:off x="1008" y="1968"/>
              <a:ext cx="1920" cy="192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none" w="med" len="lg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16" name="Line 20"/>
            <p:cNvSpPr>
              <a:spLocks noChangeShapeType="1"/>
            </p:cNvSpPr>
            <p:nvPr/>
          </p:nvSpPr>
          <p:spPr bwMode="auto">
            <a:xfrm>
              <a:off x="1008" y="2160"/>
              <a:ext cx="1680" cy="96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none" w="med" len="lg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405" name="Rectangle 21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s-ES" altLang="en-US" smtClean="0"/>
              <a:t>Terminología de Botes</a:t>
            </a:r>
            <a:br>
              <a:rPr lang="es-ES" altLang="en-US" smtClean="0"/>
            </a:br>
            <a:r>
              <a:rPr lang="es-ES" altLang="en-US" smtClean="0"/>
              <a:t> de Vela</a:t>
            </a:r>
            <a:endParaRPr lang="en-US" altLang="en-US" smtClean="0"/>
          </a:p>
        </p:txBody>
      </p:sp>
      <p:sp>
        <p:nvSpPr>
          <p:cNvPr id="16406" name="Text Box 22"/>
          <p:cNvSpPr txBox="1">
            <a:spLocks noChangeArrowheads="1"/>
          </p:cNvSpPr>
          <p:nvPr/>
        </p:nvSpPr>
        <p:spPr bwMode="auto">
          <a:xfrm>
            <a:off x="7680325" y="5654675"/>
            <a:ext cx="184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chemeClr val="tx2"/>
              </a:solidFill>
            </a:endParaRPr>
          </a:p>
        </p:txBody>
      </p:sp>
      <p:sp>
        <p:nvSpPr>
          <p:cNvPr id="16407" name="Oval 23"/>
          <p:cNvSpPr>
            <a:spLocks noChangeArrowheads="1"/>
          </p:cNvSpPr>
          <p:nvPr/>
        </p:nvSpPr>
        <p:spPr bwMode="auto">
          <a:xfrm>
            <a:off x="2743200" y="2209800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6408" name="Oval 24"/>
          <p:cNvSpPr>
            <a:spLocks noChangeArrowheads="1"/>
          </p:cNvSpPr>
          <p:nvPr/>
        </p:nvSpPr>
        <p:spPr bwMode="auto">
          <a:xfrm>
            <a:off x="6705600" y="2286000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6409" name="Oval 25"/>
          <p:cNvSpPr>
            <a:spLocks noChangeArrowheads="1"/>
          </p:cNvSpPr>
          <p:nvPr/>
        </p:nvSpPr>
        <p:spPr bwMode="auto">
          <a:xfrm>
            <a:off x="6400800" y="3271838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6410" name="Oval 26"/>
          <p:cNvSpPr>
            <a:spLocks noChangeArrowheads="1"/>
          </p:cNvSpPr>
          <p:nvPr/>
        </p:nvSpPr>
        <p:spPr bwMode="auto">
          <a:xfrm>
            <a:off x="1905000" y="3429000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6411" name="Oval 27"/>
          <p:cNvSpPr>
            <a:spLocks noChangeArrowheads="1"/>
          </p:cNvSpPr>
          <p:nvPr/>
        </p:nvSpPr>
        <p:spPr bwMode="auto">
          <a:xfrm>
            <a:off x="6553200" y="4419600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16412" name="Oval 28"/>
          <p:cNvSpPr>
            <a:spLocks noChangeArrowheads="1"/>
          </p:cNvSpPr>
          <p:nvPr/>
        </p:nvSpPr>
        <p:spPr bwMode="auto">
          <a:xfrm>
            <a:off x="2124075" y="4495800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6413" name="Oval 29"/>
          <p:cNvSpPr>
            <a:spLocks noChangeArrowheads="1"/>
          </p:cNvSpPr>
          <p:nvPr/>
        </p:nvSpPr>
        <p:spPr bwMode="auto">
          <a:xfrm>
            <a:off x="2133600" y="5422900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16414" name="Oval 30"/>
          <p:cNvSpPr>
            <a:spLocks noChangeArrowheads="1"/>
          </p:cNvSpPr>
          <p:nvPr/>
        </p:nvSpPr>
        <p:spPr bwMode="auto">
          <a:xfrm>
            <a:off x="6477000" y="5257800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Version: Feb 2014                    Copyright 2014 - Coast Guard Auxiliary Association, Inc. </a:t>
            </a:r>
            <a:endParaRPr lang="en-US" sz="14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7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27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autoUpdateAnimBg="0"/>
      <p:bldP spid="32773" grpId="0" autoUpdateAnimBg="0"/>
      <p:bldP spid="32775" grpId="0" autoUpdateAnimBg="0"/>
      <p:bldP spid="32777" grpId="0" autoUpdateAnimBg="0"/>
      <p:bldP spid="32779" grpId="0" autoUpdateAnimBg="0"/>
      <p:bldP spid="32781" grpId="0" autoUpdateAnimBg="0"/>
      <p:bldP spid="32783" grpId="0" autoUpdateAnimBg="0"/>
      <p:bldP spid="32785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DA9EB5F-F0A8-4FD4-8681-AD8208CA4D6B}" type="slidenum">
              <a:rPr lang="en-US" altLang="en-US" sz="1400">
                <a:solidFill>
                  <a:srgbClr val="003366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>
              <a:solidFill>
                <a:srgbClr val="003366"/>
              </a:solidFill>
            </a:endParaRPr>
          </a:p>
        </p:txBody>
      </p:sp>
      <p:pic>
        <p:nvPicPr>
          <p:cNvPr id="17412" name="Picture 2" descr="Sailboat oblique vi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0"/>
            <a:ext cx="367665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s-ES" altLang="en-US" smtClean="0"/>
              <a:t>Terminología de Botes</a:t>
            </a:r>
            <a:br>
              <a:rPr lang="es-ES" altLang="en-US" smtClean="0"/>
            </a:br>
            <a:r>
              <a:rPr lang="es-ES" altLang="en-US" smtClean="0"/>
              <a:t> de Vela</a:t>
            </a:r>
          </a:p>
        </p:txBody>
      </p:sp>
      <p:sp>
        <p:nvSpPr>
          <p:cNvPr id="17414" name="Text Box 4"/>
          <p:cNvSpPr txBox="1">
            <a:spLocks noChangeArrowheads="1"/>
          </p:cNvSpPr>
          <p:nvPr/>
        </p:nvSpPr>
        <p:spPr bwMode="auto">
          <a:xfrm>
            <a:off x="7680325" y="5654675"/>
            <a:ext cx="184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chemeClr val="tx2"/>
              </a:solidFill>
            </a:endParaRP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6389688" y="5029200"/>
            <a:ext cx="1254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 type="none" w="med" len="lg"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n-US">
                <a:solidFill>
                  <a:schemeClr val="tx1"/>
                </a:solidFill>
              </a:rPr>
              <a:t>quilla</a:t>
            </a:r>
          </a:p>
        </p:txBody>
      </p:sp>
      <p:sp>
        <p:nvSpPr>
          <p:cNvPr id="17416" name="Line 6"/>
          <p:cNvSpPr>
            <a:spLocks noChangeShapeType="1"/>
          </p:cNvSpPr>
          <p:nvPr/>
        </p:nvSpPr>
        <p:spPr bwMode="auto">
          <a:xfrm flipH="1">
            <a:off x="4343400" y="5334000"/>
            <a:ext cx="19812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 type="none" w="med" len="lg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7" name="Oval 7"/>
          <p:cNvSpPr>
            <a:spLocks noChangeArrowheads="1"/>
          </p:cNvSpPr>
          <p:nvPr/>
        </p:nvSpPr>
        <p:spPr bwMode="auto">
          <a:xfrm>
            <a:off x="6096000" y="5181600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Version: Feb 2014                    Copyright 2014 - Coast Guard Auxiliary Association, Inc. </a:t>
            </a:r>
            <a:endParaRPr lang="en-US" sz="14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4D2390E-048F-4A33-A09B-9595FE3A161C}" type="slidenum">
              <a:rPr lang="en-US" altLang="en-US" sz="1400">
                <a:solidFill>
                  <a:srgbClr val="003366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>
              <a:solidFill>
                <a:srgbClr val="003366"/>
              </a:solidFill>
            </a:endParaRPr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en-US" b="0" smtClean="0"/>
              <a:t>Tipos de Botes de Vela</a:t>
            </a:r>
          </a:p>
        </p:txBody>
      </p:sp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3276600" y="1600200"/>
            <a:ext cx="1714500" cy="2900363"/>
            <a:chOff x="3936" y="2208"/>
            <a:chExt cx="1080" cy="1827"/>
          </a:xfrm>
        </p:grpSpPr>
        <p:pic>
          <p:nvPicPr>
            <p:cNvPr id="18455" name="Picture 4" descr="cutt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2208"/>
              <a:ext cx="1080" cy="1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56" name="Rectangle 5"/>
            <p:cNvSpPr>
              <a:spLocks noChangeArrowheads="1"/>
            </p:cNvSpPr>
            <p:nvPr/>
          </p:nvSpPr>
          <p:spPr bwMode="auto">
            <a:xfrm>
              <a:off x="4161" y="3744"/>
              <a:ext cx="629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 b="1">
                  <a:solidFill>
                    <a:srgbClr val="333399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800">
                  <a:solidFill>
                    <a:srgbClr val="333399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rgbClr val="333399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rgbClr val="333399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rgbClr val="333399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rgbClr val="333399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rgbClr val="333399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rgbClr val="333399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rgbClr val="333399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s-ES" altLang="en-US" sz="2400">
                  <a:solidFill>
                    <a:schemeClr val="tx1"/>
                  </a:solidFill>
                  <a:latin typeface="Comic Sans MS" panose="030F0702030302020204" pitchFamily="66" charset="0"/>
                </a:rPr>
                <a:t>Cúter</a:t>
              </a:r>
            </a:p>
          </p:txBody>
        </p:sp>
      </p:grpSp>
      <p:grpSp>
        <p:nvGrpSpPr>
          <p:cNvPr id="3" name="Group 40"/>
          <p:cNvGrpSpPr>
            <a:grpSpLocks/>
          </p:cNvGrpSpPr>
          <p:nvPr/>
        </p:nvGrpSpPr>
        <p:grpSpPr bwMode="auto">
          <a:xfrm>
            <a:off x="6629400" y="1371600"/>
            <a:ext cx="2281238" cy="2989263"/>
            <a:chOff x="144" y="2160"/>
            <a:chExt cx="1437" cy="1883"/>
          </a:xfrm>
        </p:grpSpPr>
        <p:sp>
          <p:nvSpPr>
            <p:cNvPr id="18453" name="Rectangle 7"/>
            <p:cNvSpPr>
              <a:spLocks noChangeArrowheads="1"/>
            </p:cNvSpPr>
            <p:nvPr/>
          </p:nvSpPr>
          <p:spPr bwMode="auto">
            <a:xfrm>
              <a:off x="611" y="3752"/>
              <a:ext cx="50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 b="1">
                  <a:solidFill>
                    <a:srgbClr val="333399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800">
                  <a:solidFill>
                    <a:srgbClr val="333399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rgbClr val="333399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rgbClr val="333399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rgbClr val="333399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rgbClr val="333399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rgbClr val="333399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rgbClr val="333399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rgbClr val="333399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s-ES" altLang="en-US" sz="2400">
                  <a:solidFill>
                    <a:schemeClr val="tx1"/>
                  </a:solidFill>
                  <a:latin typeface="Comic Sans MS" panose="030F0702030302020204" pitchFamily="66" charset="0"/>
                </a:rPr>
                <a:t>Yola</a:t>
              </a:r>
            </a:p>
          </p:txBody>
        </p:sp>
        <p:pic>
          <p:nvPicPr>
            <p:cNvPr id="18454" name="Picture 8" descr="yawl cop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2160"/>
              <a:ext cx="1437" cy="1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39"/>
          <p:cNvGrpSpPr>
            <a:grpSpLocks/>
          </p:cNvGrpSpPr>
          <p:nvPr/>
        </p:nvGrpSpPr>
        <p:grpSpPr bwMode="auto">
          <a:xfrm>
            <a:off x="1676400" y="2667000"/>
            <a:ext cx="1633538" cy="3228975"/>
            <a:chOff x="1488" y="1144"/>
            <a:chExt cx="1029" cy="2034"/>
          </a:xfrm>
        </p:grpSpPr>
        <p:sp>
          <p:nvSpPr>
            <p:cNvPr id="18451" name="Rectangle 10"/>
            <p:cNvSpPr>
              <a:spLocks noChangeArrowheads="1"/>
            </p:cNvSpPr>
            <p:nvPr/>
          </p:nvSpPr>
          <p:spPr bwMode="auto">
            <a:xfrm>
              <a:off x="1540" y="2887"/>
              <a:ext cx="925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 b="1">
                  <a:solidFill>
                    <a:srgbClr val="333399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800">
                  <a:solidFill>
                    <a:srgbClr val="333399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rgbClr val="333399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rgbClr val="333399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rgbClr val="333399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rgbClr val="333399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rgbClr val="333399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rgbClr val="333399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rgbClr val="333399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s-ES" altLang="en-US" sz="2400">
                  <a:solidFill>
                    <a:schemeClr val="tx1"/>
                  </a:solidFill>
                  <a:latin typeface="Comic Sans MS" panose="030F0702030302020204" pitchFamily="66" charset="0"/>
                </a:rPr>
                <a:t>Balandra</a:t>
              </a:r>
            </a:p>
          </p:txBody>
        </p:sp>
        <p:pic>
          <p:nvPicPr>
            <p:cNvPr id="18452" name="Picture 11" descr="sloop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1144"/>
              <a:ext cx="1029" cy="1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37"/>
          <p:cNvGrpSpPr>
            <a:grpSpLocks/>
          </p:cNvGrpSpPr>
          <p:nvPr/>
        </p:nvGrpSpPr>
        <p:grpSpPr bwMode="auto">
          <a:xfrm>
            <a:off x="4343400" y="3581400"/>
            <a:ext cx="2635250" cy="2519363"/>
            <a:chOff x="2592" y="1200"/>
            <a:chExt cx="1660" cy="1587"/>
          </a:xfrm>
        </p:grpSpPr>
        <p:sp>
          <p:nvSpPr>
            <p:cNvPr id="18449" name="Rectangle 13"/>
            <p:cNvSpPr>
              <a:spLocks noChangeArrowheads="1"/>
            </p:cNvSpPr>
            <p:nvPr/>
          </p:nvSpPr>
          <p:spPr bwMode="auto">
            <a:xfrm>
              <a:off x="3014" y="2496"/>
              <a:ext cx="815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 b="1">
                  <a:solidFill>
                    <a:srgbClr val="333399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800">
                  <a:solidFill>
                    <a:srgbClr val="333399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rgbClr val="333399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rgbClr val="333399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rgbClr val="333399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rgbClr val="333399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rgbClr val="333399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rgbClr val="333399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rgbClr val="333399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s-ES" altLang="en-US" sz="2400">
                  <a:solidFill>
                    <a:schemeClr val="tx1"/>
                  </a:solidFill>
                  <a:latin typeface="Comic Sans MS" panose="030F0702030302020204" pitchFamily="66" charset="0"/>
                </a:rPr>
                <a:t>Queche</a:t>
              </a:r>
            </a:p>
          </p:txBody>
        </p:sp>
        <p:pic>
          <p:nvPicPr>
            <p:cNvPr id="18450" name="Picture 14" descr="ketch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1200"/>
              <a:ext cx="1660" cy="1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 38"/>
          <p:cNvGrpSpPr>
            <a:grpSpLocks/>
          </p:cNvGrpSpPr>
          <p:nvPr/>
        </p:nvGrpSpPr>
        <p:grpSpPr bwMode="auto">
          <a:xfrm>
            <a:off x="381000" y="1905000"/>
            <a:ext cx="2286000" cy="2260600"/>
            <a:chOff x="4752" y="979"/>
            <a:chExt cx="1440" cy="1424"/>
          </a:xfrm>
        </p:grpSpPr>
        <p:sp>
          <p:nvSpPr>
            <p:cNvPr id="18447" name="Rectangle 16"/>
            <p:cNvSpPr>
              <a:spLocks noChangeArrowheads="1"/>
            </p:cNvSpPr>
            <p:nvPr/>
          </p:nvSpPr>
          <p:spPr bwMode="auto">
            <a:xfrm>
              <a:off x="4752" y="2112"/>
              <a:ext cx="144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 b="1">
                  <a:solidFill>
                    <a:srgbClr val="333399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800">
                  <a:solidFill>
                    <a:srgbClr val="333399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rgbClr val="333399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rgbClr val="333399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rgbClr val="333399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rgbClr val="333399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rgbClr val="333399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rgbClr val="333399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rgbClr val="333399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ES" altLang="en-US" sz="2400">
                  <a:solidFill>
                    <a:schemeClr val="tx1"/>
                  </a:solidFill>
                  <a:latin typeface="Comic Sans MS" panose="030F0702030302020204" pitchFamily="66" charset="0"/>
                </a:rPr>
                <a:t>Laúd </a:t>
              </a:r>
              <a:r>
                <a:rPr lang="es-ES" altLang="en-US" sz="1600">
                  <a:solidFill>
                    <a:schemeClr val="tx1"/>
                  </a:solidFill>
                  <a:latin typeface="Comic Sans MS" panose="030F0702030302020204" pitchFamily="66" charset="0"/>
                </a:rPr>
                <a:t>(Catboat)</a:t>
              </a:r>
            </a:p>
          </p:txBody>
        </p:sp>
        <p:pic>
          <p:nvPicPr>
            <p:cNvPr id="18448" name="Picture 17" descr="catboat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4" y="979"/>
              <a:ext cx="619" cy="1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442" name="Oval 18"/>
          <p:cNvSpPr>
            <a:spLocks noChangeArrowheads="1"/>
          </p:cNvSpPr>
          <p:nvPr/>
        </p:nvSpPr>
        <p:spPr bwMode="auto">
          <a:xfrm>
            <a:off x="7664450" y="4343400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8443" name="Oval 19"/>
          <p:cNvSpPr>
            <a:spLocks noChangeArrowheads="1"/>
          </p:cNvSpPr>
          <p:nvPr/>
        </p:nvSpPr>
        <p:spPr bwMode="auto">
          <a:xfrm>
            <a:off x="2362200" y="5894388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8444" name="Oval 20"/>
          <p:cNvSpPr>
            <a:spLocks noChangeArrowheads="1"/>
          </p:cNvSpPr>
          <p:nvPr/>
        </p:nvSpPr>
        <p:spPr bwMode="auto">
          <a:xfrm>
            <a:off x="5502275" y="6096000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8445" name="Oval 21"/>
          <p:cNvSpPr>
            <a:spLocks noChangeArrowheads="1"/>
          </p:cNvSpPr>
          <p:nvPr/>
        </p:nvSpPr>
        <p:spPr bwMode="auto">
          <a:xfrm>
            <a:off x="3962400" y="4495800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8446" name="Oval 22"/>
          <p:cNvSpPr>
            <a:spLocks noChangeArrowheads="1"/>
          </p:cNvSpPr>
          <p:nvPr/>
        </p:nvSpPr>
        <p:spPr bwMode="auto">
          <a:xfrm>
            <a:off x="846138" y="4086225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Version: Feb 2014                    Copyright 2014 - Coast Guard Auxiliary Association, Inc. </a:t>
            </a:r>
            <a:endParaRPr lang="en-US" sz="14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boat_leght2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75" y="3482975"/>
            <a:ext cx="1074738" cy="292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3" descr="boat_legth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888" y="2354263"/>
            <a:ext cx="1382712" cy="450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4" descr="boat_leght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700" y="4251325"/>
            <a:ext cx="650875" cy="214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5" descr="boat_leght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941888"/>
            <a:ext cx="492125" cy="138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en-US" b="0" smtClean="0"/>
              <a:t>Largo de los Botes</a:t>
            </a:r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533400" y="4122738"/>
            <a:ext cx="2590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n-US" sz="2400">
                <a:solidFill>
                  <a:schemeClr val="tx1"/>
                </a:solidFill>
              </a:rPr>
              <a:t>Clase A: menos de 16 pies</a:t>
            </a:r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5486400" y="1460500"/>
            <a:ext cx="3657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n-US" sz="2400">
                <a:solidFill>
                  <a:schemeClr val="tx1"/>
                </a:solidFill>
              </a:rPr>
              <a:t>Clase 3: 40 pies hasta menos de 65 pies</a:t>
            </a:r>
          </a:p>
        </p:txBody>
      </p:sp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3810000" y="2438400"/>
            <a:ext cx="3429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ES" altLang="en-US" sz="2400">
                <a:solidFill>
                  <a:schemeClr val="tx1"/>
                </a:solidFill>
              </a:rPr>
              <a:t>Clase 2: 26 pies hasta menos de 40 pies</a:t>
            </a:r>
          </a:p>
        </p:txBody>
      </p:sp>
      <p:sp>
        <p:nvSpPr>
          <p:cNvPr id="38922" name="Text Box 10"/>
          <p:cNvSpPr txBox="1">
            <a:spLocks noChangeArrowheads="1"/>
          </p:cNvSpPr>
          <p:nvPr/>
        </p:nvSpPr>
        <p:spPr bwMode="auto">
          <a:xfrm>
            <a:off x="1828800" y="3268663"/>
            <a:ext cx="35052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n-US" sz="2400">
                <a:solidFill>
                  <a:schemeClr val="tx1"/>
                </a:solidFill>
              </a:rPr>
              <a:t>Clase 1: 16 pies hasta menos de 26 pies</a:t>
            </a:r>
          </a:p>
        </p:txBody>
      </p:sp>
      <p:sp>
        <p:nvSpPr>
          <p:cNvPr id="19469" name="Oval 11"/>
          <p:cNvSpPr>
            <a:spLocks noChangeArrowheads="1"/>
          </p:cNvSpPr>
          <p:nvPr/>
        </p:nvSpPr>
        <p:spPr bwMode="auto">
          <a:xfrm>
            <a:off x="1447800" y="3810000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9470" name="Oval 12"/>
          <p:cNvSpPr>
            <a:spLocks noChangeArrowheads="1"/>
          </p:cNvSpPr>
          <p:nvPr/>
        </p:nvSpPr>
        <p:spPr bwMode="auto">
          <a:xfrm>
            <a:off x="5356225" y="2133600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9471" name="Oval 13"/>
          <p:cNvSpPr>
            <a:spLocks noChangeArrowheads="1"/>
          </p:cNvSpPr>
          <p:nvPr/>
        </p:nvSpPr>
        <p:spPr bwMode="auto">
          <a:xfrm>
            <a:off x="3276600" y="2971800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9472" name="Oval 14"/>
          <p:cNvSpPr>
            <a:spLocks noChangeArrowheads="1"/>
          </p:cNvSpPr>
          <p:nvPr/>
        </p:nvSpPr>
        <p:spPr bwMode="auto">
          <a:xfrm>
            <a:off x="7772400" y="1143000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4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9" grpId="0" autoUpdateAnimBg="0"/>
      <p:bldP spid="38920" grpId="0" autoUpdateAnimBg="0"/>
      <p:bldP spid="38921" grpId="0" autoUpdateAnimBg="0"/>
      <p:bldP spid="38922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A5E8C59-4135-43C2-9887-EB0D8F802CC8}" type="slidenum">
              <a:rPr lang="en-US" altLang="en-US" sz="1400">
                <a:solidFill>
                  <a:srgbClr val="003366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>
              <a:solidFill>
                <a:srgbClr val="003366"/>
              </a:solidFill>
            </a:endParaRPr>
          </a:p>
        </p:txBody>
      </p:sp>
      <p:pic>
        <p:nvPicPr>
          <p:cNvPr id="20484" name="Picture 2" descr="runabout top view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163" y="1676400"/>
            <a:ext cx="4662487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Line 3"/>
          <p:cNvSpPr>
            <a:spLocks noChangeShapeType="1"/>
          </p:cNvSpPr>
          <p:nvPr/>
        </p:nvSpPr>
        <p:spPr bwMode="auto">
          <a:xfrm>
            <a:off x="1104900" y="1752600"/>
            <a:ext cx="6324600" cy="0"/>
          </a:xfrm>
          <a:prstGeom prst="line">
            <a:avLst/>
          </a:prstGeom>
          <a:noFill/>
          <a:ln w="50800">
            <a:solidFill>
              <a:schemeClr val="tx2"/>
            </a:solidFill>
            <a:prstDash val="dash"/>
            <a:round/>
            <a:headEnd type="none" w="med" len="lg"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4" name="Line 4"/>
          <p:cNvSpPr>
            <a:spLocks noChangeShapeType="1"/>
          </p:cNvSpPr>
          <p:nvPr/>
        </p:nvSpPr>
        <p:spPr bwMode="auto">
          <a:xfrm>
            <a:off x="1104900" y="6400800"/>
            <a:ext cx="6324600" cy="0"/>
          </a:xfrm>
          <a:prstGeom prst="line">
            <a:avLst/>
          </a:prstGeom>
          <a:noFill/>
          <a:ln w="50800">
            <a:solidFill>
              <a:schemeClr val="tx2"/>
            </a:solidFill>
            <a:prstDash val="dash"/>
            <a:round/>
            <a:headEnd type="none" w="med" len="lg"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7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s-ES" altLang="en-US" b="0" smtClean="0"/>
              <a:t>Largo de los Botes</a:t>
            </a:r>
            <a:endParaRPr lang="es-ES" altLang="en-US" smtClean="0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741738" y="1905000"/>
            <a:ext cx="923925" cy="4343400"/>
            <a:chOff x="2357" y="1200"/>
            <a:chExt cx="582" cy="2736"/>
          </a:xfrm>
        </p:grpSpPr>
        <p:sp>
          <p:nvSpPr>
            <p:cNvPr id="20489" name="Text Box 7"/>
            <p:cNvSpPr txBox="1">
              <a:spLocks noChangeArrowheads="1"/>
            </p:cNvSpPr>
            <p:nvPr/>
          </p:nvSpPr>
          <p:spPr bwMode="auto">
            <a:xfrm rot="-5400000">
              <a:off x="1805" y="2274"/>
              <a:ext cx="1686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miter lim="800000"/>
                  <a:headEnd type="none" w="med" len="lg"/>
                  <a:tailEnd type="none" w="med" len="lg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 b="1">
                  <a:solidFill>
                    <a:srgbClr val="333399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800">
                  <a:solidFill>
                    <a:srgbClr val="333399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rgbClr val="333399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rgbClr val="333399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rgbClr val="333399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rgbClr val="333399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rgbClr val="333399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rgbClr val="333399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rgbClr val="333399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s-ES" altLang="en-US" sz="5400">
                  <a:solidFill>
                    <a:schemeClr val="tx1"/>
                  </a:solidFill>
                </a:rPr>
                <a:t>largo</a:t>
              </a:r>
            </a:p>
          </p:txBody>
        </p:sp>
        <p:sp>
          <p:nvSpPr>
            <p:cNvPr id="20490" name="Line 8"/>
            <p:cNvSpPr>
              <a:spLocks noChangeShapeType="1"/>
            </p:cNvSpPr>
            <p:nvPr/>
          </p:nvSpPr>
          <p:spPr bwMode="auto">
            <a:xfrm flipV="1">
              <a:off x="2688" y="1200"/>
              <a:ext cx="0" cy="624"/>
            </a:xfrm>
            <a:prstGeom prst="line">
              <a:avLst/>
            </a:prstGeom>
            <a:noFill/>
            <a:ln w="50800">
              <a:solidFill>
                <a:srgbClr val="CC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1" name="Line 9"/>
            <p:cNvSpPr>
              <a:spLocks noChangeShapeType="1"/>
            </p:cNvSpPr>
            <p:nvPr/>
          </p:nvSpPr>
          <p:spPr bwMode="auto">
            <a:xfrm>
              <a:off x="2688" y="3312"/>
              <a:ext cx="0" cy="624"/>
            </a:xfrm>
            <a:prstGeom prst="line">
              <a:avLst/>
            </a:prstGeom>
            <a:noFill/>
            <a:ln w="50800">
              <a:solidFill>
                <a:srgbClr val="CC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Version: Feb 2014                    Copyright 2014 - Coast Guard Auxiliary Association, Inc. </a:t>
            </a:r>
            <a:endParaRPr lang="en-US" sz="14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animBg="1"/>
      <p:bldP spid="4096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2" descr="displaceBoat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219200"/>
            <a:ext cx="25908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en-US" b="0" smtClean="0"/>
              <a:t>Tipos de Casco</a:t>
            </a:r>
          </a:p>
        </p:txBody>
      </p:sp>
      <p:pic>
        <p:nvPicPr>
          <p:cNvPr id="21510" name="Picture 4" descr="planeBoat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595688"/>
            <a:ext cx="2743200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5" descr="comboHull"/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648200"/>
            <a:ext cx="3962400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83058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10000"/>
              </a:spcBef>
            </a:pPr>
            <a:r>
              <a:rPr lang="es-ES" altLang="en-US" smtClean="0"/>
              <a:t>Desplazamiento</a:t>
            </a:r>
            <a:r>
              <a:rPr lang="en-US" altLang="en-US" smtClean="0"/>
              <a:t> 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</a:pPr>
            <a:endParaRPr lang="en-US" altLang="en-US" smtClean="0"/>
          </a:p>
          <a:p>
            <a:pPr eaLnBrk="1" hangingPunct="1">
              <a:lnSpc>
                <a:spcPct val="90000"/>
              </a:lnSpc>
              <a:spcBef>
                <a:spcPct val="10000"/>
              </a:spcBef>
            </a:pPr>
            <a:endParaRPr lang="en-US" altLang="en-US" smtClean="0"/>
          </a:p>
          <a:p>
            <a:pPr eaLnBrk="1" hangingPunct="1">
              <a:lnSpc>
                <a:spcPct val="90000"/>
              </a:lnSpc>
              <a:spcBef>
                <a:spcPct val="10000"/>
              </a:spcBef>
            </a:pPr>
            <a:r>
              <a:rPr lang="es-ES" altLang="en-US" smtClean="0"/>
              <a:t>Planeo</a:t>
            </a:r>
          </a:p>
          <a:p>
            <a:pPr lvl="1" eaLnBrk="1" hangingPunct="1">
              <a:lnSpc>
                <a:spcPct val="90000"/>
              </a:lnSpc>
              <a:spcBef>
                <a:spcPct val="10000"/>
              </a:spcBef>
            </a:pPr>
            <a:endParaRPr lang="en-US" altLang="en-US" b="1" smtClean="0"/>
          </a:p>
          <a:p>
            <a:pPr lvl="1" eaLnBrk="1" hangingPunct="1">
              <a:lnSpc>
                <a:spcPct val="90000"/>
              </a:lnSpc>
              <a:spcBef>
                <a:spcPct val="10000"/>
              </a:spcBef>
            </a:pPr>
            <a:endParaRPr lang="en-US" altLang="en-US" b="1" smtClean="0"/>
          </a:p>
          <a:p>
            <a:pPr lvl="1" eaLnBrk="1" hangingPunct="1">
              <a:lnSpc>
                <a:spcPct val="90000"/>
              </a:lnSpc>
              <a:spcBef>
                <a:spcPct val="10000"/>
              </a:spcBef>
            </a:pPr>
            <a:endParaRPr lang="en-US" altLang="en-US" b="1" smtClean="0"/>
          </a:p>
          <a:p>
            <a:pPr eaLnBrk="1" hangingPunct="1">
              <a:lnSpc>
                <a:spcPct val="90000"/>
              </a:lnSpc>
              <a:spcBef>
                <a:spcPct val="10000"/>
              </a:spcBef>
            </a:pPr>
            <a:r>
              <a:rPr lang="es-ES" altLang="en-US" smtClean="0"/>
              <a:t>Combinación</a:t>
            </a:r>
          </a:p>
        </p:txBody>
      </p:sp>
      <p:sp>
        <p:nvSpPr>
          <p:cNvPr id="21513" name="Oval 7"/>
          <p:cNvSpPr>
            <a:spLocks noChangeArrowheads="1"/>
          </p:cNvSpPr>
          <p:nvPr/>
        </p:nvSpPr>
        <p:spPr bwMode="auto">
          <a:xfrm>
            <a:off x="669925" y="1963738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1514" name="Oval 8"/>
          <p:cNvSpPr>
            <a:spLocks noChangeArrowheads="1"/>
          </p:cNvSpPr>
          <p:nvPr/>
        </p:nvSpPr>
        <p:spPr bwMode="auto">
          <a:xfrm>
            <a:off x="669925" y="3429000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1515" name="Oval 9"/>
          <p:cNvSpPr>
            <a:spLocks noChangeArrowheads="1"/>
          </p:cNvSpPr>
          <p:nvPr/>
        </p:nvSpPr>
        <p:spPr bwMode="auto">
          <a:xfrm>
            <a:off x="669925" y="5148263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3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en-US" b="0" smtClean="0"/>
              <a:t>Botes De Motor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pPr eaLnBrk="1" hangingPunct="1"/>
            <a:r>
              <a:rPr lang="es-ES" altLang="en-US" smtClean="0"/>
              <a:t>Tipos De Motores</a:t>
            </a:r>
          </a:p>
          <a:p>
            <a:pPr lvl="1" eaLnBrk="1" hangingPunct="1"/>
            <a:r>
              <a:rPr lang="es-ES" altLang="en-US" smtClean="0"/>
              <a:t>Motores de gasolina</a:t>
            </a:r>
          </a:p>
          <a:p>
            <a:pPr lvl="1" eaLnBrk="1" hangingPunct="1"/>
            <a:r>
              <a:rPr lang="es-ES" altLang="en-US" smtClean="0"/>
              <a:t>Motores de diesel</a:t>
            </a:r>
          </a:p>
          <a:p>
            <a:pPr lvl="1" eaLnBrk="1" hangingPunct="1"/>
            <a:r>
              <a:rPr lang="es-ES" altLang="en-US" smtClean="0"/>
              <a:t>Propulsión a chorro (</a:t>
            </a:r>
            <a:r>
              <a:rPr lang="es-ES" altLang="en-US" sz="2000" smtClean="0"/>
              <a:t>water jet drive)</a:t>
            </a:r>
          </a:p>
          <a:p>
            <a:pPr eaLnBrk="1" hangingPunct="1"/>
            <a:r>
              <a:rPr lang="es-ES" altLang="en-US" smtClean="0"/>
              <a:t>Algunos tipos son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5486400" y="1600200"/>
            <a:ext cx="3200400" cy="1476375"/>
            <a:chOff x="3456" y="1008"/>
            <a:chExt cx="2016" cy="930"/>
          </a:xfrm>
        </p:grpSpPr>
        <p:pic>
          <p:nvPicPr>
            <p:cNvPr id="4111" name="Picture 5" descr="cruis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6" y="1341"/>
              <a:ext cx="2016" cy="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12" name="Text Box 6"/>
            <p:cNvSpPr txBox="1">
              <a:spLocks noChangeArrowheads="1"/>
            </p:cNvSpPr>
            <p:nvPr/>
          </p:nvSpPr>
          <p:spPr bwMode="auto">
            <a:xfrm>
              <a:off x="3936" y="1008"/>
              <a:ext cx="1250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miter lim="800000"/>
                  <a:headEnd/>
                  <a:tailEnd type="none" w="med" len="lg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 b="1">
                  <a:solidFill>
                    <a:srgbClr val="333399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800">
                  <a:solidFill>
                    <a:srgbClr val="333399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rgbClr val="333399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rgbClr val="333399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rgbClr val="333399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rgbClr val="333399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rgbClr val="333399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rgbClr val="333399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rgbClr val="333399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ES" altLang="en-US">
                  <a:solidFill>
                    <a:schemeClr val="accent2"/>
                  </a:solidFill>
                </a:rPr>
                <a:t>Cruceros</a:t>
              </a:r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5029200" y="3886200"/>
            <a:ext cx="3733800" cy="1820863"/>
            <a:chOff x="3168" y="2448"/>
            <a:chExt cx="2352" cy="1147"/>
          </a:xfrm>
        </p:grpSpPr>
        <p:pic>
          <p:nvPicPr>
            <p:cNvPr id="4109" name="Picture 8" descr="runabou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8" y="2448"/>
              <a:ext cx="1440" cy="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10" name="Text Box 9"/>
            <p:cNvSpPr txBox="1">
              <a:spLocks noChangeArrowheads="1"/>
            </p:cNvSpPr>
            <p:nvPr/>
          </p:nvSpPr>
          <p:spPr bwMode="auto">
            <a:xfrm>
              <a:off x="3840" y="3072"/>
              <a:ext cx="1680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miter lim="800000"/>
                  <a:headEnd/>
                  <a:tailEnd type="none" w="med" len="lg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 b="1">
                  <a:solidFill>
                    <a:srgbClr val="333399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800">
                  <a:solidFill>
                    <a:srgbClr val="333399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rgbClr val="333399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rgbClr val="333399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rgbClr val="333399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rgbClr val="333399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rgbClr val="333399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rgbClr val="333399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rgbClr val="333399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ES" altLang="en-US">
                  <a:solidFill>
                    <a:schemeClr val="accent2"/>
                  </a:solidFill>
                </a:rPr>
                <a:t>Runabouts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ES" altLang="en-US" sz="1600">
                  <a:solidFill>
                    <a:schemeClr val="accent2"/>
                  </a:solidFill>
                </a:rPr>
                <a:t>(Bote Pequeño De Motor)</a:t>
              </a:r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847725" y="4495800"/>
            <a:ext cx="3724275" cy="1668463"/>
            <a:chOff x="534" y="2832"/>
            <a:chExt cx="2346" cy="1051"/>
          </a:xfrm>
        </p:grpSpPr>
        <p:pic>
          <p:nvPicPr>
            <p:cNvPr id="4107" name="Picture 11" descr="PWC2"/>
            <p:cNvPicPr preferRelativeResize="0"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" y="2832"/>
              <a:ext cx="1680" cy="5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8" name="Text Box 12"/>
            <p:cNvSpPr txBox="1">
              <a:spLocks noChangeArrowheads="1"/>
            </p:cNvSpPr>
            <p:nvPr/>
          </p:nvSpPr>
          <p:spPr bwMode="auto">
            <a:xfrm>
              <a:off x="534" y="3360"/>
              <a:ext cx="2346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miter lim="800000"/>
                  <a:headEnd/>
                  <a:tailEnd type="none" w="med" len="lg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 b="1">
                  <a:solidFill>
                    <a:srgbClr val="333399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800">
                  <a:solidFill>
                    <a:srgbClr val="333399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rgbClr val="333399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rgbClr val="333399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rgbClr val="333399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rgbClr val="333399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rgbClr val="333399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rgbClr val="333399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rgbClr val="333399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ES" altLang="en-US">
                  <a:solidFill>
                    <a:schemeClr val="accent2"/>
                  </a:solidFill>
                </a:rPr>
                <a:t>PWC</a:t>
              </a:r>
              <a:r>
                <a:rPr lang="es-ES" altLang="en-US" sz="2000">
                  <a:solidFill>
                    <a:schemeClr val="accent2"/>
                  </a:solidFill>
                </a:rPr>
                <a:t> </a:t>
              </a:r>
              <a:r>
                <a:rPr lang="es-ES" altLang="en-US" sz="1600">
                  <a:solidFill>
                    <a:schemeClr val="accent2"/>
                  </a:solidFill>
                </a:rPr>
                <a:t>(Embarcación          Personal Acuática)</a:t>
              </a:r>
            </a:p>
          </p:txBody>
        </p:sp>
      </p:grpSp>
      <p:sp>
        <p:nvSpPr>
          <p:cNvPr id="4105" name="Oval 13"/>
          <p:cNvSpPr>
            <a:spLocks noChangeArrowheads="1"/>
          </p:cNvSpPr>
          <p:nvPr/>
        </p:nvSpPr>
        <p:spPr bwMode="auto">
          <a:xfrm>
            <a:off x="457200" y="1731963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106" name="Oval 14"/>
          <p:cNvSpPr>
            <a:spLocks noChangeArrowheads="1"/>
          </p:cNvSpPr>
          <p:nvPr/>
        </p:nvSpPr>
        <p:spPr bwMode="auto">
          <a:xfrm>
            <a:off x="466725" y="3848100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2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3153365-7910-4D70-B72A-7B52E21058ED}" type="slidenum">
              <a:rPr lang="en-US" altLang="en-US" sz="1400">
                <a:solidFill>
                  <a:srgbClr val="003366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>
              <a:solidFill>
                <a:srgbClr val="003366"/>
              </a:solidFill>
            </a:endParaRPr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s-ES" altLang="en-US" smtClean="0"/>
              <a:t>Botes de Propósito Especial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1066800" y="1625600"/>
            <a:ext cx="7543800" cy="1727200"/>
            <a:chOff x="480" y="1072"/>
            <a:chExt cx="4752" cy="1088"/>
          </a:xfrm>
        </p:grpSpPr>
        <p:pic>
          <p:nvPicPr>
            <p:cNvPr id="22543" name="Picture 4" descr="canu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1072"/>
              <a:ext cx="3168" cy="1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44" name="Text Box 5"/>
            <p:cNvSpPr txBox="1">
              <a:spLocks noChangeArrowheads="1"/>
            </p:cNvSpPr>
            <p:nvPr/>
          </p:nvSpPr>
          <p:spPr bwMode="auto">
            <a:xfrm>
              <a:off x="480" y="1200"/>
              <a:ext cx="2239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miter lim="800000"/>
                  <a:headEnd/>
                  <a:tailEnd type="none" w="med" len="lg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 b="1">
                  <a:solidFill>
                    <a:srgbClr val="333399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800">
                  <a:solidFill>
                    <a:srgbClr val="333399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rgbClr val="333399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rgbClr val="333399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rgbClr val="333399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rgbClr val="333399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rgbClr val="333399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rgbClr val="333399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rgbClr val="333399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ES" altLang="en-US">
                  <a:solidFill>
                    <a:schemeClr val="tx1"/>
                  </a:solidFill>
                </a:rPr>
                <a:t>Canoas y Kayaks</a:t>
              </a:r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304800" y="3657600"/>
            <a:ext cx="5472113" cy="2374900"/>
            <a:chOff x="192" y="2304"/>
            <a:chExt cx="3447" cy="1496"/>
          </a:xfrm>
        </p:grpSpPr>
        <p:pic>
          <p:nvPicPr>
            <p:cNvPr id="22541" name="Picture 7" descr="untilityBoa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2544"/>
              <a:ext cx="3024" cy="1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42" name="Text Box 8"/>
            <p:cNvSpPr txBox="1">
              <a:spLocks noChangeArrowheads="1"/>
            </p:cNvSpPr>
            <p:nvPr/>
          </p:nvSpPr>
          <p:spPr bwMode="auto">
            <a:xfrm>
              <a:off x="1008" y="2304"/>
              <a:ext cx="2631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miter lim="800000"/>
                  <a:headEnd/>
                  <a:tailEnd type="none" w="med" len="lg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 b="1">
                  <a:solidFill>
                    <a:srgbClr val="333399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800">
                  <a:solidFill>
                    <a:srgbClr val="333399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rgbClr val="333399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rgbClr val="333399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rgbClr val="333399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rgbClr val="333399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rgbClr val="333399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rgbClr val="333399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rgbClr val="333399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ES" altLang="en-US">
                  <a:solidFill>
                    <a:schemeClr val="tx1"/>
                  </a:solidFill>
                </a:rPr>
                <a:t>Botes de Utilidad</a:t>
              </a:r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5486400" y="3886200"/>
            <a:ext cx="3200400" cy="2611438"/>
            <a:chOff x="3456" y="2448"/>
            <a:chExt cx="2016" cy="1645"/>
          </a:xfrm>
        </p:grpSpPr>
        <p:pic>
          <p:nvPicPr>
            <p:cNvPr id="22539" name="Picture 10" descr="inflatabl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6" y="2448"/>
              <a:ext cx="2016" cy="1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40" name="Text Box 11"/>
            <p:cNvSpPr txBox="1">
              <a:spLocks noChangeArrowheads="1"/>
            </p:cNvSpPr>
            <p:nvPr/>
          </p:nvSpPr>
          <p:spPr bwMode="auto">
            <a:xfrm>
              <a:off x="4320" y="2448"/>
              <a:ext cx="1019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miter lim="800000"/>
                  <a:headEnd/>
                  <a:tailEnd type="none" w="med" len="lg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 b="1">
                  <a:solidFill>
                    <a:srgbClr val="333399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800">
                  <a:solidFill>
                    <a:srgbClr val="333399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rgbClr val="333399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rgbClr val="333399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rgbClr val="333399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rgbClr val="333399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rgbClr val="333399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rgbClr val="333399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rgbClr val="333399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ES" altLang="en-US">
                  <a:solidFill>
                    <a:schemeClr val="tx1"/>
                  </a:solidFill>
                </a:rPr>
                <a:t>Inflable</a:t>
              </a:r>
            </a:p>
          </p:txBody>
        </p:sp>
      </p:grpSp>
      <p:sp>
        <p:nvSpPr>
          <p:cNvPr id="22536" name="Oval 12"/>
          <p:cNvSpPr>
            <a:spLocks noChangeArrowheads="1"/>
          </p:cNvSpPr>
          <p:nvPr/>
        </p:nvSpPr>
        <p:spPr bwMode="auto">
          <a:xfrm>
            <a:off x="717550" y="1963738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2537" name="Oval 13"/>
          <p:cNvSpPr>
            <a:spLocks noChangeArrowheads="1"/>
          </p:cNvSpPr>
          <p:nvPr/>
        </p:nvSpPr>
        <p:spPr bwMode="auto">
          <a:xfrm>
            <a:off x="1965325" y="4130675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2538" name="Oval 14"/>
          <p:cNvSpPr>
            <a:spLocks noChangeArrowheads="1"/>
          </p:cNvSpPr>
          <p:nvPr/>
        </p:nvSpPr>
        <p:spPr bwMode="auto">
          <a:xfrm>
            <a:off x="7543800" y="3657600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Version: Feb 2014                    Copyright 2014 - Coast Guard Auxiliary Association, Inc. </a:t>
            </a:r>
            <a:endParaRPr lang="en-US" sz="14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9D9DFF5-44BC-484E-8BBE-BE7CED26BD00}" type="slidenum">
              <a:rPr lang="en-US" altLang="en-US" sz="1400">
                <a:solidFill>
                  <a:srgbClr val="003366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400">
              <a:solidFill>
                <a:srgbClr val="003366"/>
              </a:solidFill>
            </a:endParaRP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625475" y="1600200"/>
            <a:ext cx="3565525" cy="2259013"/>
            <a:chOff x="240" y="1008"/>
            <a:chExt cx="2246" cy="1423"/>
          </a:xfrm>
        </p:grpSpPr>
        <p:pic>
          <p:nvPicPr>
            <p:cNvPr id="23571" name="Picture 3" descr="hull_fla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363"/>
              <a:ext cx="2246" cy="1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72" name="Text Box 4"/>
            <p:cNvSpPr txBox="1">
              <a:spLocks noChangeArrowheads="1"/>
            </p:cNvSpPr>
            <p:nvPr/>
          </p:nvSpPr>
          <p:spPr bwMode="auto">
            <a:xfrm>
              <a:off x="531" y="1008"/>
              <a:ext cx="1955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miter lim="800000"/>
                  <a:headEnd/>
                  <a:tailEnd type="none" w="med" len="lg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 b="1">
                  <a:solidFill>
                    <a:srgbClr val="333399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800">
                  <a:solidFill>
                    <a:srgbClr val="333399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rgbClr val="333399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rgbClr val="333399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rgbClr val="333399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rgbClr val="333399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rgbClr val="333399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rgbClr val="333399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rgbClr val="333399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ES" altLang="en-US">
                  <a:solidFill>
                    <a:schemeClr val="tx1"/>
                  </a:solidFill>
                </a:rPr>
                <a:t>fondo plano</a:t>
              </a:r>
            </a:p>
          </p:txBody>
        </p:sp>
      </p:grp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4419600" y="4305300"/>
            <a:ext cx="4572000" cy="1893888"/>
            <a:chOff x="2784" y="2712"/>
            <a:chExt cx="2880" cy="1193"/>
          </a:xfrm>
        </p:grpSpPr>
        <p:pic>
          <p:nvPicPr>
            <p:cNvPr id="23569" name="Picture 6" descr="hull_two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3120"/>
              <a:ext cx="2851" cy="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70" name="Text Box 7"/>
            <p:cNvSpPr txBox="1">
              <a:spLocks noChangeArrowheads="1"/>
            </p:cNvSpPr>
            <p:nvPr/>
          </p:nvSpPr>
          <p:spPr bwMode="auto">
            <a:xfrm>
              <a:off x="3227" y="2712"/>
              <a:ext cx="2437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miter lim="800000"/>
                  <a:headEnd/>
                  <a:tailEnd type="none" w="med" len="lg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 b="1">
                  <a:solidFill>
                    <a:srgbClr val="333399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800">
                  <a:solidFill>
                    <a:srgbClr val="333399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rgbClr val="333399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rgbClr val="333399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rgbClr val="333399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rgbClr val="333399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rgbClr val="333399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rgbClr val="333399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rgbClr val="333399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ES" altLang="en-US">
                  <a:solidFill>
                    <a:schemeClr val="tx1"/>
                  </a:solidFill>
                </a:rPr>
                <a:t>   casco-múltiple</a:t>
              </a:r>
            </a:p>
          </p:txBody>
        </p:sp>
      </p:grpSp>
      <p:sp>
        <p:nvSpPr>
          <p:cNvPr id="23558" name="Rectangle 8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s-ES" altLang="en-US" smtClean="0"/>
              <a:t>Formas de Casco</a:t>
            </a:r>
          </a:p>
        </p:txBody>
      </p:sp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636588" y="4267200"/>
            <a:ext cx="3630612" cy="2286000"/>
            <a:chOff x="209" y="2712"/>
            <a:chExt cx="2451" cy="1512"/>
          </a:xfrm>
        </p:grpSpPr>
        <p:pic>
          <p:nvPicPr>
            <p:cNvPr id="23567" name="Picture 10" descr="hull_rou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" y="3041"/>
              <a:ext cx="2400" cy="1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68" name="Text Box 11"/>
            <p:cNvSpPr txBox="1">
              <a:spLocks noChangeArrowheads="1"/>
            </p:cNvSpPr>
            <p:nvPr/>
          </p:nvSpPr>
          <p:spPr bwMode="auto">
            <a:xfrm>
              <a:off x="371" y="2712"/>
              <a:ext cx="2289" cy="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miter lim="800000"/>
                  <a:headEnd/>
                  <a:tailEnd type="none" w="med" len="lg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 b="1">
                  <a:solidFill>
                    <a:srgbClr val="333399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800">
                  <a:solidFill>
                    <a:srgbClr val="333399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rgbClr val="333399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rgbClr val="333399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rgbClr val="333399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rgbClr val="333399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rgbClr val="333399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rgbClr val="333399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rgbClr val="333399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ES" altLang="en-US">
                  <a:solidFill>
                    <a:schemeClr val="tx1"/>
                  </a:solidFill>
                </a:rPr>
                <a:t>fondo redondo</a:t>
              </a:r>
            </a:p>
          </p:txBody>
        </p:sp>
      </p:grpSp>
      <p:grpSp>
        <p:nvGrpSpPr>
          <p:cNvPr id="5" name="Group 35"/>
          <p:cNvGrpSpPr>
            <a:grpSpLocks/>
          </p:cNvGrpSpPr>
          <p:nvPr/>
        </p:nvGrpSpPr>
        <p:grpSpPr bwMode="auto">
          <a:xfrm>
            <a:off x="5105400" y="1600200"/>
            <a:ext cx="3733800" cy="2643188"/>
            <a:chOff x="3024" y="1008"/>
            <a:chExt cx="2352" cy="1665"/>
          </a:xfrm>
        </p:grpSpPr>
        <p:pic>
          <p:nvPicPr>
            <p:cNvPr id="23565" name="Picture 13" descr="hull_v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1344"/>
              <a:ext cx="2352" cy="1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66" name="Text Box 14"/>
            <p:cNvSpPr txBox="1">
              <a:spLocks noChangeArrowheads="1"/>
            </p:cNvSpPr>
            <p:nvPr/>
          </p:nvSpPr>
          <p:spPr bwMode="auto">
            <a:xfrm>
              <a:off x="3604" y="1008"/>
              <a:ext cx="1191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miter lim="800000"/>
                  <a:headEnd/>
                  <a:tailEnd type="none" w="med" len="lg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 b="1">
                  <a:solidFill>
                    <a:srgbClr val="333399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800">
                  <a:solidFill>
                    <a:srgbClr val="333399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rgbClr val="333399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rgbClr val="333399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rgbClr val="333399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rgbClr val="333399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rgbClr val="333399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rgbClr val="333399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rgbClr val="333399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ES" altLang="en-US">
                  <a:solidFill>
                    <a:schemeClr val="tx1"/>
                  </a:solidFill>
                </a:rPr>
                <a:t>fondo ve</a:t>
              </a:r>
            </a:p>
          </p:txBody>
        </p:sp>
      </p:grpSp>
      <p:sp>
        <p:nvSpPr>
          <p:cNvPr id="23561" name="Oval 15"/>
          <p:cNvSpPr>
            <a:spLocks noChangeArrowheads="1"/>
          </p:cNvSpPr>
          <p:nvPr/>
        </p:nvSpPr>
        <p:spPr bwMode="auto">
          <a:xfrm>
            <a:off x="990600" y="1736725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3562" name="Oval 16"/>
          <p:cNvSpPr>
            <a:spLocks noChangeArrowheads="1"/>
          </p:cNvSpPr>
          <p:nvPr/>
        </p:nvSpPr>
        <p:spPr bwMode="auto">
          <a:xfrm>
            <a:off x="5494338" y="1752600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3563" name="Oval 17"/>
          <p:cNvSpPr>
            <a:spLocks noChangeArrowheads="1"/>
          </p:cNvSpPr>
          <p:nvPr/>
        </p:nvSpPr>
        <p:spPr bwMode="auto">
          <a:xfrm>
            <a:off x="684213" y="4443413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3564" name="Oval 18"/>
          <p:cNvSpPr>
            <a:spLocks noChangeArrowheads="1"/>
          </p:cNvSpPr>
          <p:nvPr/>
        </p:nvSpPr>
        <p:spPr bwMode="auto">
          <a:xfrm>
            <a:off x="5400675" y="4468813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Version: Feb 2014                    Copyright 2014 - Coast Guard Auxiliary Association, Inc. </a:t>
            </a:r>
            <a:endParaRPr lang="en-US" sz="14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en-US" b="0" smtClean="0"/>
              <a:t>Tipos de Motores</a:t>
            </a:r>
            <a:br>
              <a:rPr lang="es-ES" altLang="en-US" b="0" smtClean="0"/>
            </a:br>
            <a:r>
              <a:rPr lang="es-ES" altLang="en-US" b="0" smtClean="0"/>
              <a:t>de Botes</a:t>
            </a:r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600200"/>
            <a:ext cx="8343900" cy="4525963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s-ES" altLang="en-US" smtClean="0"/>
              <a:t>?  Cuáles son los 4 tipos de propulsión?</a:t>
            </a:r>
          </a:p>
          <a:p>
            <a:pPr marL="609600" indent="-609600" eaLnBrk="1" hangingPunct="1"/>
            <a:endParaRPr lang="en-US" altLang="en-US" smtClean="0"/>
          </a:p>
          <a:p>
            <a:pPr marL="990600" lvl="1" indent="-533400" eaLnBrk="1" hangingPunct="1">
              <a:buFontTx/>
              <a:buAutoNum type="arabicPeriod"/>
            </a:pPr>
            <a:r>
              <a:rPr lang="es-ES" altLang="en-US" smtClean="0"/>
              <a:t>Fuera de borda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s-ES" altLang="en-US" smtClean="0"/>
              <a:t>Dentro de borda / fuera de borda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s-ES" altLang="en-US" smtClean="0"/>
              <a:t>Dentro de borda 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s-ES" altLang="en-US" smtClean="0"/>
              <a:t>A chorro</a:t>
            </a:r>
          </a:p>
          <a:p>
            <a:pPr marL="990600" lvl="1" indent="-533400" eaLnBrk="1" hangingPunct="1">
              <a:buFontTx/>
              <a:buNone/>
            </a:pPr>
            <a:endParaRPr lang="en-US" altLang="en-US" smtClean="0"/>
          </a:p>
        </p:txBody>
      </p:sp>
      <p:sp>
        <p:nvSpPr>
          <p:cNvPr id="24582" name="Oval 4"/>
          <p:cNvSpPr>
            <a:spLocks noChangeArrowheads="1"/>
          </p:cNvSpPr>
          <p:nvPr/>
        </p:nvSpPr>
        <p:spPr bwMode="auto">
          <a:xfrm>
            <a:off x="609600" y="1728788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1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C46D1CA-FDF6-45E7-B62E-B6492A4D4D51}" type="slidenum">
              <a:rPr lang="en-US" altLang="en-US" sz="1400">
                <a:solidFill>
                  <a:srgbClr val="003366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400">
              <a:solidFill>
                <a:srgbClr val="003366"/>
              </a:solidFill>
            </a:endParaRPr>
          </a:p>
        </p:txBody>
      </p:sp>
      <p:pic>
        <p:nvPicPr>
          <p:cNvPr id="51202" name="Picture 2" descr="outboa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262313"/>
            <a:ext cx="7793038" cy="191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3449638" y="2133600"/>
            <a:ext cx="34845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 type="none" w="med" len="lg"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s-ES" altLang="en-US" sz="3600">
                <a:solidFill>
                  <a:schemeClr val="tx1"/>
                </a:solidFill>
              </a:rPr>
              <a:t>fuera de borda</a:t>
            </a:r>
          </a:p>
        </p:txBody>
      </p:sp>
      <p:sp>
        <p:nvSpPr>
          <p:cNvPr id="25606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s-ES" altLang="en-US" b="0" smtClean="0"/>
              <a:t>Tipos de Motores</a:t>
            </a:r>
            <a:br>
              <a:rPr lang="es-ES" altLang="en-US" b="0" smtClean="0"/>
            </a:br>
            <a:r>
              <a:rPr lang="es-ES" altLang="en-US" b="0" smtClean="0"/>
              <a:t>de Botes</a:t>
            </a:r>
            <a:endParaRPr lang="es-ES" alt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Version: Feb 2014                    Copyright 2014 - Coast Guard Auxiliary Association, Inc. </a:t>
            </a:r>
            <a:endParaRPr lang="en-US" sz="14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4FD8B02-7616-4B99-918F-A90058B30561}" type="slidenum">
              <a:rPr lang="en-US" altLang="en-US" sz="1400">
                <a:solidFill>
                  <a:srgbClr val="003366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400">
              <a:solidFill>
                <a:srgbClr val="003366"/>
              </a:solidFill>
            </a:endParaRPr>
          </a:p>
        </p:txBody>
      </p:sp>
      <p:pic>
        <p:nvPicPr>
          <p:cNvPr id="53250" name="Picture 2" descr="I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8" y="3067050"/>
            <a:ext cx="8856662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s-ES" altLang="en-US" b="0" smtClean="0"/>
              <a:t>Tipos de Motores</a:t>
            </a:r>
            <a:br>
              <a:rPr lang="es-ES" altLang="en-US" b="0" smtClean="0"/>
            </a:br>
            <a:r>
              <a:rPr lang="es-ES" altLang="en-US" b="0" smtClean="0"/>
              <a:t>de Botes</a:t>
            </a:r>
            <a:endParaRPr lang="es-ES" altLang="en-US" smtClean="0"/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3157538" y="2133600"/>
            <a:ext cx="38528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 type="none" w="med" len="lg"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s-ES" altLang="en-US" sz="3600">
                <a:solidFill>
                  <a:schemeClr val="tx1"/>
                </a:solidFill>
              </a:rPr>
              <a:t>manejo de popa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Version: Feb 2014                    Copyright 2014 - Coast Guard Auxiliary Association, Inc. </a:t>
            </a:r>
            <a:endParaRPr lang="en-US" sz="14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481479F-EA12-4B09-9B4F-1F1332CF3916}" type="slidenum">
              <a:rPr lang="en-US" altLang="en-US" sz="1400">
                <a:solidFill>
                  <a:srgbClr val="003366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400">
              <a:solidFill>
                <a:srgbClr val="003366"/>
              </a:solidFill>
            </a:endParaRPr>
          </a:p>
        </p:txBody>
      </p:sp>
      <p:pic>
        <p:nvPicPr>
          <p:cNvPr id="55298" name="Picture 2" descr="Inboa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4600"/>
            <a:ext cx="8797925" cy="358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s-ES" altLang="en-US" b="0" smtClean="0"/>
              <a:t>Tipos de Motores</a:t>
            </a:r>
            <a:br>
              <a:rPr lang="es-ES" altLang="en-US" b="0" smtClean="0"/>
            </a:br>
            <a:r>
              <a:rPr lang="es-ES" altLang="en-US" b="0" smtClean="0"/>
              <a:t>de Botes</a:t>
            </a:r>
            <a:endParaRPr lang="es-ES" altLang="en-US" smtClean="0"/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3449638" y="2133600"/>
            <a:ext cx="40179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 type="none" w="med" len="lg"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s-ES" altLang="en-US" sz="3600">
                <a:solidFill>
                  <a:schemeClr val="tx1"/>
                </a:solidFill>
              </a:rPr>
              <a:t>dentro del bote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Version: Feb 2014                    Copyright 2014 - Coast Guard Auxiliary Association, Inc. </a:t>
            </a:r>
            <a:endParaRPr lang="en-US" sz="14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0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18CBFD7-EFB1-4FED-AB00-69713D4684BB}" type="slidenum">
              <a:rPr lang="en-US" altLang="en-US" sz="1400">
                <a:solidFill>
                  <a:srgbClr val="003366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400">
              <a:solidFill>
                <a:srgbClr val="003366"/>
              </a:solidFill>
            </a:endParaRPr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s-ES" altLang="en-US" b="0" smtClean="0"/>
              <a:t>Tipos de Motores</a:t>
            </a:r>
            <a:br>
              <a:rPr lang="es-ES" altLang="en-US" b="0" smtClean="0"/>
            </a:br>
            <a:r>
              <a:rPr lang="es-ES" altLang="en-US" b="0" smtClean="0"/>
              <a:t>de Botes</a:t>
            </a:r>
            <a:endParaRPr lang="es-ES" altLang="en-US" smtClean="0"/>
          </a:p>
        </p:txBody>
      </p: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3449638" y="2133600"/>
            <a:ext cx="53133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 type="none" w="med" len="lg"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s-ES" altLang="en-US" sz="3600">
                <a:solidFill>
                  <a:schemeClr val="tx1"/>
                </a:solidFill>
              </a:rPr>
              <a:t>de propulsión a chorro</a:t>
            </a:r>
          </a:p>
        </p:txBody>
      </p:sp>
      <p:pic>
        <p:nvPicPr>
          <p:cNvPr id="57348" name="Picture 4" descr="Jet Drive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819400"/>
            <a:ext cx="7586663" cy="255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9" name="Line 5"/>
          <p:cNvSpPr>
            <a:spLocks noChangeShapeType="1"/>
          </p:cNvSpPr>
          <p:nvPr/>
        </p:nvSpPr>
        <p:spPr bwMode="auto">
          <a:xfrm flipV="1">
            <a:off x="5105400" y="5257800"/>
            <a:ext cx="1295400" cy="762000"/>
          </a:xfrm>
          <a:prstGeom prst="line">
            <a:avLst/>
          </a:prstGeom>
          <a:noFill/>
          <a:ln w="50800" cap="rnd">
            <a:solidFill>
              <a:schemeClr val="tx1"/>
            </a:solidFill>
            <a:prstDash val="sysDot"/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0" name="Line 6"/>
          <p:cNvSpPr>
            <a:spLocks noChangeShapeType="1"/>
          </p:cNvSpPr>
          <p:nvPr/>
        </p:nvSpPr>
        <p:spPr bwMode="auto">
          <a:xfrm>
            <a:off x="7543800" y="4927600"/>
            <a:ext cx="1371600" cy="25400"/>
          </a:xfrm>
          <a:prstGeom prst="line">
            <a:avLst/>
          </a:prstGeom>
          <a:noFill/>
          <a:ln w="50800" cap="rnd">
            <a:solidFill>
              <a:schemeClr val="tx1"/>
            </a:solidFill>
            <a:prstDash val="sysDot"/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1" name="Line 7"/>
          <p:cNvSpPr>
            <a:spLocks noChangeShapeType="1"/>
          </p:cNvSpPr>
          <p:nvPr/>
        </p:nvSpPr>
        <p:spPr bwMode="auto">
          <a:xfrm flipV="1">
            <a:off x="5105400" y="5257800"/>
            <a:ext cx="1295400" cy="762000"/>
          </a:xfrm>
          <a:prstGeom prst="line">
            <a:avLst/>
          </a:prstGeom>
          <a:noFill/>
          <a:ln w="50800" cap="rnd">
            <a:solidFill>
              <a:schemeClr val="accent2"/>
            </a:solidFill>
            <a:prstDash val="sysDot"/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2" name="Line 8"/>
          <p:cNvSpPr>
            <a:spLocks noChangeShapeType="1"/>
          </p:cNvSpPr>
          <p:nvPr/>
        </p:nvSpPr>
        <p:spPr bwMode="auto">
          <a:xfrm>
            <a:off x="7543800" y="4927600"/>
            <a:ext cx="1371600" cy="25400"/>
          </a:xfrm>
          <a:prstGeom prst="line">
            <a:avLst/>
          </a:prstGeom>
          <a:noFill/>
          <a:ln w="50800" cap="rnd">
            <a:solidFill>
              <a:schemeClr val="accent2"/>
            </a:solidFill>
            <a:prstDash val="sysDot"/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3" name="Line 9"/>
          <p:cNvSpPr>
            <a:spLocks noChangeShapeType="1"/>
          </p:cNvSpPr>
          <p:nvPr/>
        </p:nvSpPr>
        <p:spPr bwMode="auto">
          <a:xfrm flipV="1">
            <a:off x="5105400" y="5257800"/>
            <a:ext cx="1295400" cy="762000"/>
          </a:xfrm>
          <a:prstGeom prst="line">
            <a:avLst/>
          </a:prstGeom>
          <a:noFill/>
          <a:ln w="50800" cap="rnd">
            <a:solidFill>
              <a:schemeClr val="tx1"/>
            </a:solidFill>
            <a:prstDash val="sysDot"/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4" name="Line 10"/>
          <p:cNvSpPr>
            <a:spLocks noChangeShapeType="1"/>
          </p:cNvSpPr>
          <p:nvPr/>
        </p:nvSpPr>
        <p:spPr bwMode="auto">
          <a:xfrm>
            <a:off x="7543800" y="4927600"/>
            <a:ext cx="1371600" cy="25400"/>
          </a:xfrm>
          <a:prstGeom prst="line">
            <a:avLst/>
          </a:prstGeom>
          <a:noFill/>
          <a:ln w="50800" cap="rnd">
            <a:solidFill>
              <a:schemeClr val="tx1"/>
            </a:solidFill>
            <a:prstDash val="sysDot"/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5" name="Line 11"/>
          <p:cNvSpPr>
            <a:spLocks noChangeShapeType="1"/>
          </p:cNvSpPr>
          <p:nvPr/>
        </p:nvSpPr>
        <p:spPr bwMode="auto">
          <a:xfrm flipV="1">
            <a:off x="5105400" y="5257800"/>
            <a:ext cx="1295400" cy="762000"/>
          </a:xfrm>
          <a:prstGeom prst="line">
            <a:avLst/>
          </a:prstGeom>
          <a:noFill/>
          <a:ln w="50800" cap="rnd">
            <a:solidFill>
              <a:schemeClr val="accent2"/>
            </a:solidFill>
            <a:prstDash val="sysDot"/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6" name="Line 12"/>
          <p:cNvSpPr>
            <a:spLocks noChangeShapeType="1"/>
          </p:cNvSpPr>
          <p:nvPr/>
        </p:nvSpPr>
        <p:spPr bwMode="auto">
          <a:xfrm>
            <a:off x="7543800" y="4927600"/>
            <a:ext cx="1371600" cy="25400"/>
          </a:xfrm>
          <a:prstGeom prst="line">
            <a:avLst/>
          </a:prstGeom>
          <a:noFill/>
          <a:ln w="50800" cap="rnd">
            <a:solidFill>
              <a:schemeClr val="accent2"/>
            </a:solidFill>
            <a:prstDash val="sysDot"/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Version: Feb 2014                    Copyright 2014 - Coast Guard Auxiliary Association, Inc. </a:t>
            </a:r>
            <a:endParaRPr lang="en-US" sz="14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7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7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7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7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7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7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autoUpdateAnimBg="0"/>
      <p:bldP spid="57349" grpId="0" animBg="1"/>
      <p:bldP spid="57350" grpId="0" animBg="1"/>
      <p:bldP spid="57351" grpId="0" animBg="1"/>
      <p:bldP spid="57352" grpId="0" animBg="1"/>
      <p:bldP spid="57353" grpId="0" animBg="1"/>
      <p:bldP spid="57354" grpId="0" animBg="1"/>
      <p:bldP spid="57355" grpId="0" animBg="1"/>
      <p:bldP spid="5735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4A0F73A-7B85-4414-8624-E3E80C841099}" type="slidenum">
              <a:rPr lang="en-US" altLang="en-US" sz="1400">
                <a:solidFill>
                  <a:srgbClr val="003366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400">
              <a:solidFill>
                <a:srgbClr val="003366"/>
              </a:solidFill>
            </a:endParaRP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s-ES" altLang="en-US" b="0" smtClean="0"/>
              <a:t>Repaso del Capítulo 1</a:t>
            </a:r>
            <a:endParaRPr lang="es-ES" altLang="en-US" smtClean="0"/>
          </a:p>
        </p:txBody>
      </p:sp>
      <p:pic>
        <p:nvPicPr>
          <p:cNvPr id="29701" name="Picture 3" descr="mo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3048000"/>
            <a:ext cx="8029575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Version: Feb 2014                    Copyright 2014 - Coast Guard Auxiliary Association, Inc. </a:t>
            </a:r>
            <a:endParaRPr lang="en-US" sz="14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en-US" smtClean="0"/>
              <a:t>Ejercicios de Repaso</a:t>
            </a:r>
          </a:p>
        </p:txBody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ES" altLang="en-US" smtClean="0"/>
              <a:t>El ancho máximo del casco es conocido como la:</a:t>
            </a:r>
          </a:p>
          <a:p>
            <a:pPr lvl="1" eaLnBrk="1" hangingPunct="1"/>
            <a:endParaRPr lang="en-US" altLang="en-US" smtClean="0"/>
          </a:p>
          <a:p>
            <a:pPr lvl="1" eaLnBrk="1" hangingPunct="1"/>
            <a:r>
              <a:rPr lang="es-ES" altLang="en-US" smtClean="0"/>
              <a:t>Aleta.</a:t>
            </a:r>
          </a:p>
          <a:p>
            <a:pPr lvl="1" eaLnBrk="1" hangingPunct="1"/>
            <a:r>
              <a:rPr lang="es-ES" altLang="en-US" smtClean="0"/>
              <a:t>LOA (</a:t>
            </a:r>
            <a:r>
              <a:rPr lang="es-ES" altLang="en-US" sz="2000" smtClean="0"/>
              <a:t>length overall) (longitud total)</a:t>
            </a:r>
          </a:p>
          <a:p>
            <a:pPr lvl="1" eaLnBrk="1" hangingPunct="1"/>
            <a:r>
              <a:rPr lang="es-ES" altLang="en-US" smtClean="0"/>
              <a:t>Manga.</a:t>
            </a:r>
          </a:p>
          <a:p>
            <a:pPr lvl="1" eaLnBrk="1" hangingPunct="1"/>
            <a:r>
              <a:rPr lang="es-ES" altLang="en-US" smtClean="0"/>
              <a:t>Caña del timón.</a:t>
            </a:r>
          </a:p>
        </p:txBody>
      </p:sp>
      <p:sp>
        <p:nvSpPr>
          <p:cNvPr id="30726" name="Oval 4"/>
          <p:cNvSpPr>
            <a:spLocks noChangeArrowheads="1"/>
          </p:cNvSpPr>
          <p:nvPr/>
        </p:nvSpPr>
        <p:spPr bwMode="auto">
          <a:xfrm>
            <a:off x="447675" y="1733550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1</a:t>
            </a:r>
            <a:endParaRPr lang="en-US" altLang="en-US" sz="1800" b="0">
              <a:solidFill>
                <a:schemeClr val="tx1"/>
              </a:solidFill>
            </a:endParaRPr>
          </a:p>
        </p:txBody>
      </p:sp>
      <p:sp>
        <p:nvSpPr>
          <p:cNvPr id="30727" name="Oval 5"/>
          <p:cNvSpPr>
            <a:spLocks noChangeArrowheads="1"/>
          </p:cNvSpPr>
          <p:nvPr/>
        </p:nvSpPr>
        <p:spPr bwMode="auto">
          <a:xfrm>
            <a:off x="838200" y="3295650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a</a:t>
            </a:r>
            <a:endParaRPr lang="en-US" altLang="en-US" sz="1800" b="0">
              <a:solidFill>
                <a:schemeClr val="tx1"/>
              </a:solidFill>
            </a:endParaRPr>
          </a:p>
        </p:txBody>
      </p:sp>
      <p:sp>
        <p:nvSpPr>
          <p:cNvPr id="30728" name="Oval 6"/>
          <p:cNvSpPr>
            <a:spLocks noChangeArrowheads="1"/>
          </p:cNvSpPr>
          <p:nvPr/>
        </p:nvSpPr>
        <p:spPr bwMode="auto">
          <a:xfrm>
            <a:off x="838200" y="3800475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b</a:t>
            </a:r>
            <a:endParaRPr lang="en-US" altLang="en-US" sz="1800" b="0">
              <a:solidFill>
                <a:schemeClr val="tx1"/>
              </a:solidFill>
            </a:endParaRPr>
          </a:p>
        </p:txBody>
      </p:sp>
      <p:sp>
        <p:nvSpPr>
          <p:cNvPr id="30729" name="Oval 7"/>
          <p:cNvSpPr>
            <a:spLocks noChangeArrowheads="1"/>
          </p:cNvSpPr>
          <p:nvPr/>
        </p:nvSpPr>
        <p:spPr bwMode="auto">
          <a:xfrm>
            <a:off x="838200" y="4306888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c</a:t>
            </a:r>
            <a:endParaRPr lang="en-US" altLang="en-US" sz="1800" b="0">
              <a:solidFill>
                <a:schemeClr val="tx1"/>
              </a:solidFill>
            </a:endParaRPr>
          </a:p>
        </p:txBody>
      </p:sp>
      <p:sp>
        <p:nvSpPr>
          <p:cNvPr id="30730" name="Oval 8"/>
          <p:cNvSpPr>
            <a:spLocks noChangeArrowheads="1"/>
          </p:cNvSpPr>
          <p:nvPr/>
        </p:nvSpPr>
        <p:spPr bwMode="auto">
          <a:xfrm>
            <a:off x="838200" y="4813300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d</a:t>
            </a:r>
            <a:endParaRPr lang="en-US" altLang="en-US" sz="1800" b="0">
              <a:solidFill>
                <a:schemeClr val="tx1"/>
              </a:solidFill>
            </a:endParaRPr>
          </a:p>
        </p:txBody>
      </p:sp>
      <p:sp>
        <p:nvSpPr>
          <p:cNvPr id="69641" name="Rectangle 9"/>
          <p:cNvSpPr>
            <a:spLocks noChangeArrowheads="1"/>
          </p:cNvSpPr>
          <p:nvPr/>
        </p:nvSpPr>
        <p:spPr bwMode="auto">
          <a:xfrm>
            <a:off x="704850" y="4191000"/>
            <a:ext cx="3105150" cy="6096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4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en-US" smtClean="0"/>
              <a:t>Ejercicios de Repaso</a:t>
            </a: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58200" cy="4724400"/>
          </a:xfrm>
        </p:spPr>
        <p:txBody>
          <a:bodyPr/>
          <a:lstStyle/>
          <a:p>
            <a:pPr eaLnBrk="1" hangingPunct="1"/>
            <a:r>
              <a:rPr lang="es-ES" altLang="en-US" smtClean="0"/>
              <a:t>Francobordo es el:</a:t>
            </a:r>
          </a:p>
          <a:p>
            <a:pPr lvl="1" eaLnBrk="1" hangingPunct="1">
              <a:buFontTx/>
              <a:buNone/>
            </a:pPr>
            <a:endParaRPr lang="es-ES" altLang="en-US" sz="2400" smtClean="0"/>
          </a:p>
          <a:p>
            <a:pPr lvl="1" eaLnBrk="1" hangingPunct="1">
              <a:buFontTx/>
              <a:buNone/>
            </a:pPr>
            <a:r>
              <a:rPr lang="es-ES" altLang="en-US" sz="2400" smtClean="0"/>
              <a:t>   La parte derecha de un bote que da al frente de la proa.</a:t>
            </a:r>
          </a:p>
          <a:p>
            <a:pPr lvl="1" eaLnBrk="1" hangingPunct="1">
              <a:buFontTx/>
              <a:buNone/>
            </a:pPr>
            <a:r>
              <a:rPr lang="es-ES" altLang="en-US" sz="2400" smtClean="0"/>
              <a:t>   Distancia desde el agua hasta el punto más bajo del bote donde el agua puede entrar al bote.  </a:t>
            </a:r>
          </a:p>
          <a:p>
            <a:pPr lvl="1" eaLnBrk="1" hangingPunct="1">
              <a:buFontTx/>
              <a:buNone/>
            </a:pPr>
            <a:endParaRPr lang="es-ES" altLang="en-US" sz="2400" smtClean="0"/>
          </a:p>
          <a:p>
            <a:pPr lvl="1" eaLnBrk="1" hangingPunct="1">
              <a:buFontTx/>
              <a:buNone/>
            </a:pPr>
            <a:r>
              <a:rPr lang="es-ES" altLang="en-US" sz="2400" smtClean="0"/>
              <a:t>   Altura de la regala del bote medida adentro de la cabina de mando.</a:t>
            </a:r>
          </a:p>
          <a:p>
            <a:pPr lvl="1" eaLnBrk="1" hangingPunct="1">
              <a:buFontTx/>
              <a:buNone/>
            </a:pPr>
            <a:r>
              <a:rPr lang="es-ES" altLang="en-US" sz="2400" smtClean="0"/>
              <a:t>   Provisión de comida y alojamiento para tripulación voluntaria de las regatas oceánicas.   </a:t>
            </a:r>
          </a:p>
        </p:txBody>
      </p:sp>
      <p:sp>
        <p:nvSpPr>
          <p:cNvPr id="31750" name="Oval 4"/>
          <p:cNvSpPr>
            <a:spLocks noChangeArrowheads="1"/>
          </p:cNvSpPr>
          <p:nvPr/>
        </p:nvSpPr>
        <p:spPr bwMode="auto">
          <a:xfrm>
            <a:off x="447675" y="1733550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2</a:t>
            </a:r>
            <a:endParaRPr lang="en-US" altLang="en-US" sz="1800" b="0">
              <a:solidFill>
                <a:schemeClr val="tx1"/>
              </a:solidFill>
            </a:endParaRPr>
          </a:p>
        </p:txBody>
      </p:sp>
      <p:sp>
        <p:nvSpPr>
          <p:cNvPr id="31751" name="Oval 5"/>
          <p:cNvSpPr>
            <a:spLocks noChangeArrowheads="1"/>
          </p:cNvSpPr>
          <p:nvPr/>
        </p:nvSpPr>
        <p:spPr bwMode="auto">
          <a:xfrm>
            <a:off x="838200" y="2814638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a</a:t>
            </a:r>
            <a:endParaRPr lang="en-US" altLang="en-US" sz="1800" b="0">
              <a:solidFill>
                <a:schemeClr val="tx1"/>
              </a:solidFill>
            </a:endParaRPr>
          </a:p>
        </p:txBody>
      </p:sp>
      <p:sp>
        <p:nvSpPr>
          <p:cNvPr id="31752" name="Oval 6"/>
          <p:cNvSpPr>
            <a:spLocks noChangeArrowheads="1"/>
          </p:cNvSpPr>
          <p:nvPr/>
        </p:nvSpPr>
        <p:spPr bwMode="auto">
          <a:xfrm>
            <a:off x="838200" y="3327400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b</a:t>
            </a:r>
            <a:endParaRPr lang="en-US" altLang="en-US" sz="1800" b="0">
              <a:solidFill>
                <a:schemeClr val="tx1"/>
              </a:solidFill>
            </a:endParaRPr>
          </a:p>
        </p:txBody>
      </p:sp>
      <p:sp>
        <p:nvSpPr>
          <p:cNvPr id="31753" name="Oval 7"/>
          <p:cNvSpPr>
            <a:spLocks noChangeArrowheads="1"/>
          </p:cNvSpPr>
          <p:nvPr/>
        </p:nvSpPr>
        <p:spPr bwMode="auto">
          <a:xfrm>
            <a:off x="838200" y="4267200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c</a:t>
            </a:r>
            <a:endParaRPr lang="en-US" altLang="en-US" sz="1800" b="0">
              <a:solidFill>
                <a:schemeClr val="tx1"/>
              </a:solidFill>
            </a:endParaRPr>
          </a:p>
        </p:txBody>
      </p:sp>
      <p:sp>
        <p:nvSpPr>
          <p:cNvPr id="31754" name="Oval 8"/>
          <p:cNvSpPr>
            <a:spLocks noChangeArrowheads="1"/>
          </p:cNvSpPr>
          <p:nvPr/>
        </p:nvSpPr>
        <p:spPr bwMode="auto">
          <a:xfrm>
            <a:off x="838200" y="5168900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d</a:t>
            </a:r>
            <a:endParaRPr lang="en-US" altLang="en-US" sz="1800" b="0">
              <a:solidFill>
                <a:schemeClr val="tx1"/>
              </a:solidFill>
            </a:endParaRPr>
          </a:p>
        </p:txBody>
      </p:sp>
      <p:sp>
        <p:nvSpPr>
          <p:cNvPr id="70665" name="Rectangle 9"/>
          <p:cNvSpPr>
            <a:spLocks noChangeArrowheads="1"/>
          </p:cNvSpPr>
          <p:nvPr/>
        </p:nvSpPr>
        <p:spPr bwMode="auto">
          <a:xfrm>
            <a:off x="704850" y="3124200"/>
            <a:ext cx="8058150" cy="10668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9DD80D8-7177-4DDC-A7C7-F228BB224816}" type="slidenum">
              <a:rPr lang="en-US" altLang="en-US" sz="1400">
                <a:solidFill>
                  <a:srgbClr val="003366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>
              <a:solidFill>
                <a:srgbClr val="003366"/>
              </a:solidFill>
            </a:endParaRPr>
          </a:p>
        </p:txBody>
      </p:sp>
      <p:pic>
        <p:nvPicPr>
          <p:cNvPr id="5124" name="Picture 2" descr="runabout closed bow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819400"/>
            <a:ext cx="6934200" cy="260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1752600" y="1766888"/>
            <a:ext cx="1371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s-ES" altLang="en-US">
                <a:solidFill>
                  <a:schemeClr val="accent2"/>
                </a:solidFill>
              </a:rPr>
              <a:t>proa</a:t>
            </a:r>
          </a:p>
        </p:txBody>
      </p:sp>
      <p:sp>
        <p:nvSpPr>
          <p:cNvPr id="5126" name="Line 4"/>
          <p:cNvSpPr>
            <a:spLocks noChangeShapeType="1"/>
          </p:cNvSpPr>
          <p:nvPr/>
        </p:nvSpPr>
        <p:spPr bwMode="auto">
          <a:xfrm>
            <a:off x="1524000" y="2057400"/>
            <a:ext cx="0" cy="15240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6934200" y="1676400"/>
            <a:ext cx="13922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n-US">
                <a:solidFill>
                  <a:schemeClr val="accent2"/>
                </a:solidFill>
              </a:rPr>
              <a:t>regala</a:t>
            </a:r>
            <a:endParaRPr lang="es-ES" altLang="en-US" sz="1200">
              <a:solidFill>
                <a:schemeClr val="accent2"/>
              </a:solidFill>
            </a:endParaRPr>
          </a:p>
        </p:txBody>
      </p:sp>
      <p:sp>
        <p:nvSpPr>
          <p:cNvPr id="5128" name="Line 8"/>
          <p:cNvSpPr>
            <a:spLocks noChangeShapeType="1"/>
          </p:cNvSpPr>
          <p:nvPr/>
        </p:nvSpPr>
        <p:spPr bwMode="auto">
          <a:xfrm flipH="1">
            <a:off x="6248400" y="2209800"/>
            <a:ext cx="457200" cy="11430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2057400" y="5638800"/>
            <a:ext cx="2371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n-US">
                <a:solidFill>
                  <a:schemeClr val="accent2"/>
                </a:solidFill>
              </a:rPr>
              <a:t>cornamusa</a:t>
            </a:r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 flipV="1">
            <a:off x="1828800" y="3952875"/>
            <a:ext cx="142875" cy="1914525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1" name="Rectangle 13"/>
          <p:cNvSpPr>
            <a:spLocks noChangeArrowheads="1"/>
          </p:cNvSpPr>
          <p:nvPr/>
        </p:nvSpPr>
        <p:spPr bwMode="auto">
          <a:xfrm>
            <a:off x="5010150" y="5629275"/>
            <a:ext cx="10731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n-US">
                <a:solidFill>
                  <a:schemeClr val="accent2"/>
                </a:solidFill>
              </a:rPr>
              <a:t>roda</a:t>
            </a:r>
          </a:p>
        </p:txBody>
      </p:sp>
      <p:sp>
        <p:nvSpPr>
          <p:cNvPr id="5132" name="Line 14"/>
          <p:cNvSpPr>
            <a:spLocks noChangeShapeType="1"/>
          </p:cNvSpPr>
          <p:nvPr/>
        </p:nvSpPr>
        <p:spPr bwMode="auto">
          <a:xfrm flipV="1">
            <a:off x="4800600" y="4038600"/>
            <a:ext cx="2209800" cy="19050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3" name="Rectangle 15"/>
          <p:cNvSpPr>
            <a:spLocks noChangeArrowheads="1"/>
          </p:cNvSpPr>
          <p:nvPr/>
        </p:nvSpPr>
        <p:spPr bwMode="auto">
          <a:xfrm>
            <a:off x="7029450" y="5257800"/>
            <a:ext cx="18288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n-US">
                <a:solidFill>
                  <a:schemeClr val="accent2"/>
                </a:solidFill>
              </a:rPr>
              <a:t>espejo de popa</a:t>
            </a:r>
          </a:p>
        </p:txBody>
      </p:sp>
      <p:sp>
        <p:nvSpPr>
          <p:cNvPr id="5134" name="Line 16"/>
          <p:cNvSpPr>
            <a:spLocks noChangeShapeType="1"/>
          </p:cNvSpPr>
          <p:nvPr/>
        </p:nvSpPr>
        <p:spPr bwMode="auto">
          <a:xfrm flipV="1">
            <a:off x="6858000" y="4648200"/>
            <a:ext cx="914400" cy="12192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5" name="Rectangle 17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s-ES" altLang="en-US" b="0" smtClean="0"/>
              <a:t>Términos De Botes</a:t>
            </a:r>
            <a:endParaRPr lang="es-ES" altLang="en-US" smtClean="0"/>
          </a:p>
        </p:txBody>
      </p:sp>
      <p:sp>
        <p:nvSpPr>
          <p:cNvPr id="5136" name="Oval 18"/>
          <p:cNvSpPr>
            <a:spLocks noChangeArrowheads="1"/>
          </p:cNvSpPr>
          <p:nvPr/>
        </p:nvSpPr>
        <p:spPr bwMode="auto">
          <a:xfrm>
            <a:off x="1295400" y="1828800"/>
            <a:ext cx="457200" cy="457200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137" name="Oval 20"/>
          <p:cNvSpPr>
            <a:spLocks noChangeArrowheads="1"/>
          </p:cNvSpPr>
          <p:nvPr/>
        </p:nvSpPr>
        <p:spPr bwMode="auto">
          <a:xfrm>
            <a:off x="6477000" y="1819275"/>
            <a:ext cx="457200" cy="457200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5138" name="Oval 21"/>
          <p:cNvSpPr>
            <a:spLocks noChangeArrowheads="1"/>
          </p:cNvSpPr>
          <p:nvPr/>
        </p:nvSpPr>
        <p:spPr bwMode="auto">
          <a:xfrm>
            <a:off x="1600200" y="5715000"/>
            <a:ext cx="457200" cy="457200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5139" name="Oval 23"/>
          <p:cNvSpPr>
            <a:spLocks noChangeArrowheads="1"/>
          </p:cNvSpPr>
          <p:nvPr/>
        </p:nvSpPr>
        <p:spPr bwMode="auto">
          <a:xfrm>
            <a:off x="4552950" y="5724525"/>
            <a:ext cx="457200" cy="457200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5140" name="Oval 24"/>
          <p:cNvSpPr>
            <a:spLocks noChangeArrowheads="1"/>
          </p:cNvSpPr>
          <p:nvPr/>
        </p:nvSpPr>
        <p:spPr bwMode="auto">
          <a:xfrm>
            <a:off x="6591300" y="5715000"/>
            <a:ext cx="457200" cy="457200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Version: Feb 2014                    Copyright 2014 - Coast Guard Auxiliary Association, Inc. </a:t>
            </a:r>
            <a:endParaRPr lang="en-US" sz="14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utoUpdateAnimBg="0"/>
      <p:bldP spid="12295" grpId="0" autoUpdateAnimBg="0"/>
      <p:bldP spid="12297" grpId="0" autoUpdateAnimBg="0"/>
      <p:bldP spid="12301" grpId="0" autoUpdateAnimBg="0"/>
      <p:bldP spid="12303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en-US" smtClean="0"/>
              <a:t>Ejercicios de Repaso</a:t>
            </a:r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ES" altLang="en-US" smtClean="0"/>
              <a:t>Tres factores afectan las condiciones marítimas y la seguridad de una embarcación, su diseño, materiales de construcción, y:</a:t>
            </a:r>
          </a:p>
          <a:p>
            <a:pPr lvl="1" eaLnBrk="1" hangingPunct="1">
              <a:buFontTx/>
              <a:buNone/>
            </a:pPr>
            <a:r>
              <a:rPr lang="es-ES" altLang="en-US" sz="2400" smtClean="0"/>
              <a:t> cubierta protectora de cables “baggywrinkle”</a:t>
            </a:r>
            <a:r>
              <a:rPr lang="es-ES" altLang="en-US" sz="1200" smtClean="0"/>
              <a:t>(arrugas embolsadas)</a:t>
            </a:r>
          </a:p>
          <a:p>
            <a:pPr lvl="1" eaLnBrk="1" hangingPunct="1"/>
            <a:r>
              <a:rPr lang="es-ES" altLang="en-US" smtClean="0"/>
              <a:t>tipo de baño (head)</a:t>
            </a:r>
          </a:p>
          <a:p>
            <a:pPr lvl="1" eaLnBrk="1" hangingPunct="1"/>
            <a:r>
              <a:rPr lang="es-ES" altLang="en-US" smtClean="0"/>
              <a:t>tamaño </a:t>
            </a:r>
          </a:p>
          <a:p>
            <a:pPr lvl="1" eaLnBrk="1" hangingPunct="1"/>
            <a:r>
              <a:rPr lang="es-ES" altLang="en-US" smtClean="0"/>
              <a:t>cabina de mando</a:t>
            </a:r>
          </a:p>
        </p:txBody>
      </p:sp>
      <p:sp>
        <p:nvSpPr>
          <p:cNvPr id="32774" name="Oval 4"/>
          <p:cNvSpPr>
            <a:spLocks noChangeArrowheads="1"/>
          </p:cNvSpPr>
          <p:nvPr/>
        </p:nvSpPr>
        <p:spPr bwMode="auto">
          <a:xfrm>
            <a:off x="304800" y="1743075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3</a:t>
            </a:r>
            <a:endParaRPr lang="en-US" altLang="en-US" sz="1800" b="0">
              <a:solidFill>
                <a:schemeClr val="tx1"/>
              </a:solidFill>
            </a:endParaRPr>
          </a:p>
        </p:txBody>
      </p:sp>
      <p:sp>
        <p:nvSpPr>
          <p:cNvPr id="32775" name="Oval 5"/>
          <p:cNvSpPr>
            <a:spLocks noChangeArrowheads="1"/>
          </p:cNvSpPr>
          <p:nvPr/>
        </p:nvSpPr>
        <p:spPr bwMode="auto">
          <a:xfrm>
            <a:off x="838200" y="3798888"/>
            <a:ext cx="228600" cy="239712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a</a:t>
            </a:r>
            <a:endParaRPr lang="en-US" altLang="en-US" sz="1800" b="0">
              <a:solidFill>
                <a:schemeClr val="tx1"/>
              </a:solidFill>
            </a:endParaRPr>
          </a:p>
        </p:txBody>
      </p:sp>
      <p:sp>
        <p:nvSpPr>
          <p:cNvPr id="32776" name="Oval 6"/>
          <p:cNvSpPr>
            <a:spLocks noChangeArrowheads="1"/>
          </p:cNvSpPr>
          <p:nvPr/>
        </p:nvSpPr>
        <p:spPr bwMode="auto">
          <a:xfrm>
            <a:off x="838200" y="4303713"/>
            <a:ext cx="304800" cy="268287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b</a:t>
            </a:r>
            <a:endParaRPr lang="en-US" altLang="en-US" sz="1800" b="0">
              <a:solidFill>
                <a:schemeClr val="tx1"/>
              </a:solidFill>
            </a:endParaRPr>
          </a:p>
        </p:txBody>
      </p:sp>
      <p:sp>
        <p:nvSpPr>
          <p:cNvPr id="32777" name="Oval 7"/>
          <p:cNvSpPr>
            <a:spLocks noChangeArrowheads="1"/>
          </p:cNvSpPr>
          <p:nvPr/>
        </p:nvSpPr>
        <p:spPr bwMode="auto">
          <a:xfrm>
            <a:off x="838200" y="4810125"/>
            <a:ext cx="304800" cy="29527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c</a:t>
            </a:r>
            <a:endParaRPr lang="en-US" altLang="en-US" sz="1800" b="0">
              <a:solidFill>
                <a:schemeClr val="tx1"/>
              </a:solidFill>
            </a:endParaRPr>
          </a:p>
        </p:txBody>
      </p:sp>
      <p:sp>
        <p:nvSpPr>
          <p:cNvPr id="32778" name="Oval 8"/>
          <p:cNvSpPr>
            <a:spLocks noChangeArrowheads="1"/>
          </p:cNvSpPr>
          <p:nvPr/>
        </p:nvSpPr>
        <p:spPr bwMode="auto">
          <a:xfrm>
            <a:off x="838200" y="5316538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d</a:t>
            </a:r>
            <a:endParaRPr lang="en-US" altLang="en-US" sz="1800" b="0">
              <a:solidFill>
                <a:schemeClr val="tx1"/>
              </a:solidFill>
            </a:endParaRPr>
          </a:p>
        </p:txBody>
      </p:sp>
      <p:sp>
        <p:nvSpPr>
          <p:cNvPr id="71689" name="Rectangle 9"/>
          <p:cNvSpPr>
            <a:spLocks noChangeArrowheads="1"/>
          </p:cNvSpPr>
          <p:nvPr/>
        </p:nvSpPr>
        <p:spPr bwMode="auto">
          <a:xfrm>
            <a:off x="704850" y="4648200"/>
            <a:ext cx="3867150" cy="6096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en-US" smtClean="0"/>
              <a:t>Ejercicios de Repaso</a:t>
            </a:r>
          </a:p>
        </p:txBody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ES" altLang="en-US" smtClean="0"/>
              <a:t>La parte más baja del interior del casco es él:</a:t>
            </a:r>
          </a:p>
          <a:p>
            <a:pPr lvl="1" eaLnBrk="1" hangingPunct="1"/>
            <a:endParaRPr lang="en-US" altLang="en-US" smtClean="0"/>
          </a:p>
          <a:p>
            <a:pPr lvl="1" eaLnBrk="1" hangingPunct="1"/>
            <a:r>
              <a:rPr lang="es-ES" altLang="en-US" smtClean="0"/>
              <a:t>timón </a:t>
            </a:r>
          </a:p>
          <a:p>
            <a:pPr lvl="1" eaLnBrk="1" hangingPunct="1"/>
            <a:r>
              <a:rPr lang="es-ES" altLang="en-US" smtClean="0"/>
              <a:t>compartimiento pequeño en el bote  (cuddy)</a:t>
            </a:r>
          </a:p>
          <a:p>
            <a:pPr lvl="1" eaLnBrk="1" hangingPunct="1"/>
            <a:r>
              <a:rPr lang="es-ES" altLang="en-US" smtClean="0"/>
              <a:t>aleta </a:t>
            </a:r>
          </a:p>
          <a:p>
            <a:pPr lvl="1" eaLnBrk="1" hangingPunct="1"/>
            <a:r>
              <a:rPr lang="es-ES" altLang="en-US" smtClean="0"/>
              <a:t>sentina </a:t>
            </a:r>
          </a:p>
        </p:txBody>
      </p:sp>
      <p:sp>
        <p:nvSpPr>
          <p:cNvPr id="33798" name="Oval 4"/>
          <p:cNvSpPr>
            <a:spLocks noChangeArrowheads="1"/>
          </p:cNvSpPr>
          <p:nvPr/>
        </p:nvSpPr>
        <p:spPr bwMode="auto">
          <a:xfrm>
            <a:off x="447675" y="1733550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4</a:t>
            </a:r>
            <a:endParaRPr lang="en-US" altLang="en-US" sz="1800" b="0">
              <a:solidFill>
                <a:schemeClr val="tx1"/>
              </a:solidFill>
            </a:endParaRPr>
          </a:p>
        </p:txBody>
      </p:sp>
      <p:sp>
        <p:nvSpPr>
          <p:cNvPr id="33799" name="Oval 5"/>
          <p:cNvSpPr>
            <a:spLocks noChangeArrowheads="1"/>
          </p:cNvSpPr>
          <p:nvPr/>
        </p:nvSpPr>
        <p:spPr bwMode="auto">
          <a:xfrm>
            <a:off x="838200" y="3295650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a</a:t>
            </a:r>
            <a:endParaRPr lang="en-US" altLang="en-US" sz="1800" b="0">
              <a:solidFill>
                <a:schemeClr val="tx1"/>
              </a:solidFill>
            </a:endParaRPr>
          </a:p>
        </p:txBody>
      </p:sp>
      <p:sp>
        <p:nvSpPr>
          <p:cNvPr id="33800" name="Oval 6"/>
          <p:cNvSpPr>
            <a:spLocks noChangeArrowheads="1"/>
          </p:cNvSpPr>
          <p:nvPr/>
        </p:nvSpPr>
        <p:spPr bwMode="auto">
          <a:xfrm>
            <a:off x="838200" y="3800475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b</a:t>
            </a:r>
            <a:endParaRPr lang="en-US" altLang="en-US" sz="1800" b="0">
              <a:solidFill>
                <a:schemeClr val="tx1"/>
              </a:solidFill>
            </a:endParaRPr>
          </a:p>
        </p:txBody>
      </p:sp>
      <p:sp>
        <p:nvSpPr>
          <p:cNvPr id="33801" name="Oval 7"/>
          <p:cNvSpPr>
            <a:spLocks noChangeArrowheads="1"/>
          </p:cNvSpPr>
          <p:nvPr/>
        </p:nvSpPr>
        <p:spPr bwMode="auto">
          <a:xfrm>
            <a:off x="838200" y="4306888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c</a:t>
            </a:r>
            <a:endParaRPr lang="en-US" altLang="en-US" sz="1800" b="0">
              <a:solidFill>
                <a:schemeClr val="tx1"/>
              </a:solidFill>
            </a:endParaRPr>
          </a:p>
        </p:txBody>
      </p:sp>
      <p:sp>
        <p:nvSpPr>
          <p:cNvPr id="33802" name="Oval 8"/>
          <p:cNvSpPr>
            <a:spLocks noChangeArrowheads="1"/>
          </p:cNvSpPr>
          <p:nvPr/>
        </p:nvSpPr>
        <p:spPr bwMode="auto">
          <a:xfrm>
            <a:off x="838200" y="4813300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d</a:t>
            </a:r>
            <a:endParaRPr lang="en-US" altLang="en-US" sz="1800" b="0">
              <a:solidFill>
                <a:schemeClr val="tx1"/>
              </a:solidFill>
            </a:endParaRPr>
          </a:p>
        </p:txBody>
      </p:sp>
      <p:sp>
        <p:nvSpPr>
          <p:cNvPr id="72713" name="Rectangle 9"/>
          <p:cNvSpPr>
            <a:spLocks noChangeArrowheads="1"/>
          </p:cNvSpPr>
          <p:nvPr/>
        </p:nvSpPr>
        <p:spPr bwMode="auto">
          <a:xfrm>
            <a:off x="704850" y="4664075"/>
            <a:ext cx="3867150" cy="6096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s-ES" altLang="en-US" smtClean="0"/>
              <a:t>Ejercicios de Repaso</a:t>
            </a:r>
          </a:p>
        </p:txBody>
      </p:sp>
      <p:sp>
        <p:nvSpPr>
          <p:cNvPr id="3482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ES" altLang="en-US" smtClean="0"/>
              <a:t>La medida de cómo de hondo el casco de un bote penetra el agua es su:</a:t>
            </a:r>
          </a:p>
          <a:p>
            <a:pPr lvl="1" eaLnBrk="1" hangingPunct="1"/>
            <a:endParaRPr lang="en-US" altLang="en-US" smtClean="0"/>
          </a:p>
          <a:p>
            <a:pPr lvl="1" eaLnBrk="1" hangingPunct="1"/>
            <a:r>
              <a:rPr lang="es-ES" altLang="en-US" smtClean="0"/>
              <a:t>calado</a:t>
            </a:r>
          </a:p>
          <a:p>
            <a:pPr lvl="1" eaLnBrk="1" hangingPunct="1"/>
            <a:r>
              <a:rPr lang="es-ES" altLang="en-US" smtClean="0"/>
              <a:t>baño (head)   </a:t>
            </a:r>
          </a:p>
          <a:p>
            <a:pPr lvl="1" eaLnBrk="1" hangingPunct="1"/>
            <a:r>
              <a:rPr lang="es-ES" altLang="en-US" smtClean="0"/>
              <a:t>timón </a:t>
            </a:r>
          </a:p>
          <a:p>
            <a:pPr lvl="1" eaLnBrk="1" hangingPunct="1"/>
            <a:r>
              <a:rPr lang="es-ES" altLang="en-US" smtClean="0"/>
              <a:t>manga</a:t>
            </a:r>
          </a:p>
        </p:txBody>
      </p:sp>
      <p:sp>
        <p:nvSpPr>
          <p:cNvPr id="34822" name="Oval 4"/>
          <p:cNvSpPr>
            <a:spLocks noChangeArrowheads="1"/>
          </p:cNvSpPr>
          <p:nvPr/>
        </p:nvSpPr>
        <p:spPr bwMode="auto">
          <a:xfrm>
            <a:off x="447675" y="1733550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5</a:t>
            </a:r>
            <a:endParaRPr lang="en-US" altLang="en-US" sz="1800" b="0">
              <a:solidFill>
                <a:schemeClr val="tx1"/>
              </a:solidFill>
            </a:endParaRPr>
          </a:p>
        </p:txBody>
      </p:sp>
      <p:sp>
        <p:nvSpPr>
          <p:cNvPr id="34823" name="Oval 5"/>
          <p:cNvSpPr>
            <a:spLocks noChangeArrowheads="1"/>
          </p:cNvSpPr>
          <p:nvPr/>
        </p:nvSpPr>
        <p:spPr bwMode="auto">
          <a:xfrm>
            <a:off x="838200" y="3295650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a</a:t>
            </a:r>
            <a:endParaRPr lang="en-US" altLang="en-US" sz="1800" b="0">
              <a:solidFill>
                <a:schemeClr val="tx1"/>
              </a:solidFill>
            </a:endParaRPr>
          </a:p>
        </p:txBody>
      </p:sp>
      <p:sp>
        <p:nvSpPr>
          <p:cNvPr id="34824" name="Oval 6"/>
          <p:cNvSpPr>
            <a:spLocks noChangeArrowheads="1"/>
          </p:cNvSpPr>
          <p:nvPr/>
        </p:nvSpPr>
        <p:spPr bwMode="auto">
          <a:xfrm>
            <a:off x="838200" y="3800475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b</a:t>
            </a:r>
            <a:endParaRPr lang="en-US" altLang="en-US" sz="1800" b="0">
              <a:solidFill>
                <a:schemeClr val="tx1"/>
              </a:solidFill>
            </a:endParaRPr>
          </a:p>
        </p:txBody>
      </p:sp>
      <p:sp>
        <p:nvSpPr>
          <p:cNvPr id="34825" name="Oval 7"/>
          <p:cNvSpPr>
            <a:spLocks noChangeArrowheads="1"/>
          </p:cNvSpPr>
          <p:nvPr/>
        </p:nvSpPr>
        <p:spPr bwMode="auto">
          <a:xfrm>
            <a:off x="838200" y="4306888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c</a:t>
            </a:r>
            <a:endParaRPr lang="en-US" altLang="en-US" sz="1800" b="0">
              <a:solidFill>
                <a:schemeClr val="tx1"/>
              </a:solidFill>
            </a:endParaRPr>
          </a:p>
        </p:txBody>
      </p:sp>
      <p:sp>
        <p:nvSpPr>
          <p:cNvPr id="34826" name="Oval 8"/>
          <p:cNvSpPr>
            <a:spLocks noChangeArrowheads="1"/>
          </p:cNvSpPr>
          <p:nvPr/>
        </p:nvSpPr>
        <p:spPr bwMode="auto">
          <a:xfrm>
            <a:off x="838200" y="4813300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d</a:t>
            </a:r>
            <a:endParaRPr lang="en-US" altLang="en-US" sz="1800" b="0">
              <a:solidFill>
                <a:schemeClr val="tx1"/>
              </a:solidFill>
            </a:endParaRPr>
          </a:p>
        </p:txBody>
      </p:sp>
      <p:sp>
        <p:nvSpPr>
          <p:cNvPr id="73737" name="Rectangle 9"/>
          <p:cNvSpPr>
            <a:spLocks noChangeArrowheads="1"/>
          </p:cNvSpPr>
          <p:nvPr/>
        </p:nvSpPr>
        <p:spPr bwMode="auto">
          <a:xfrm>
            <a:off x="704850" y="3184525"/>
            <a:ext cx="3867150" cy="6096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en-US" smtClean="0"/>
              <a:t>Ejercicios de Repaso</a:t>
            </a:r>
          </a:p>
        </p:txBody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ES" altLang="en-US" smtClean="0"/>
              <a:t>Un casco de desplazamiento es uno que:</a:t>
            </a:r>
            <a:endParaRPr lang="en-US" altLang="en-US" smtClean="0"/>
          </a:p>
          <a:p>
            <a:pPr lvl="1" eaLnBrk="1" hangingPunct="1"/>
            <a:r>
              <a:rPr lang="es-ES" altLang="en-US" sz="2400" smtClean="0"/>
              <a:t>se mueve a través del agua moviéndola a un lado </a:t>
            </a:r>
          </a:p>
          <a:p>
            <a:pPr lvl="1" eaLnBrk="1" hangingPunct="1"/>
            <a:r>
              <a:rPr lang="es-ES" altLang="en-US" smtClean="0"/>
              <a:t>rosando la superficie del agua</a:t>
            </a:r>
            <a:endParaRPr lang="es-ES" altLang="en-US" sz="2600" smtClean="0"/>
          </a:p>
          <a:p>
            <a:pPr lvl="1" eaLnBrk="1" hangingPunct="1"/>
            <a:r>
              <a:rPr lang="es-ES" altLang="en-US" smtClean="0"/>
              <a:t>es capaz de velocidades muy altas</a:t>
            </a:r>
          </a:p>
          <a:p>
            <a:pPr lvl="1" eaLnBrk="1" hangingPunct="1"/>
            <a:r>
              <a:rPr lang="es-ES" altLang="en-US" smtClean="0"/>
              <a:t>Se puede volcar fácilmente en mares violentos</a:t>
            </a:r>
          </a:p>
        </p:txBody>
      </p:sp>
      <p:sp>
        <p:nvSpPr>
          <p:cNvPr id="35846" name="Oval 4"/>
          <p:cNvSpPr>
            <a:spLocks noChangeArrowheads="1"/>
          </p:cNvSpPr>
          <p:nvPr/>
        </p:nvSpPr>
        <p:spPr bwMode="auto">
          <a:xfrm>
            <a:off x="447675" y="1733550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6</a:t>
            </a:r>
            <a:endParaRPr lang="en-US" altLang="en-US" sz="1800" b="0">
              <a:solidFill>
                <a:schemeClr val="tx1"/>
              </a:solidFill>
            </a:endParaRPr>
          </a:p>
        </p:txBody>
      </p:sp>
      <p:sp>
        <p:nvSpPr>
          <p:cNvPr id="35847" name="Oval 5"/>
          <p:cNvSpPr>
            <a:spLocks noChangeArrowheads="1"/>
          </p:cNvSpPr>
          <p:nvPr/>
        </p:nvSpPr>
        <p:spPr bwMode="auto">
          <a:xfrm>
            <a:off x="838200" y="2824163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a</a:t>
            </a:r>
            <a:endParaRPr lang="en-US" altLang="en-US" sz="1800" b="0">
              <a:solidFill>
                <a:schemeClr val="tx1"/>
              </a:solidFill>
            </a:endParaRPr>
          </a:p>
        </p:txBody>
      </p:sp>
      <p:sp>
        <p:nvSpPr>
          <p:cNvPr id="35848" name="Oval 6"/>
          <p:cNvSpPr>
            <a:spLocks noChangeArrowheads="1"/>
          </p:cNvSpPr>
          <p:nvPr/>
        </p:nvSpPr>
        <p:spPr bwMode="auto">
          <a:xfrm>
            <a:off x="838200" y="3328988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b</a:t>
            </a:r>
            <a:endParaRPr lang="en-US" altLang="en-US" sz="1800" b="0">
              <a:solidFill>
                <a:schemeClr val="tx1"/>
              </a:solidFill>
            </a:endParaRPr>
          </a:p>
        </p:txBody>
      </p:sp>
      <p:sp>
        <p:nvSpPr>
          <p:cNvPr id="35849" name="Oval 7"/>
          <p:cNvSpPr>
            <a:spLocks noChangeArrowheads="1"/>
          </p:cNvSpPr>
          <p:nvPr/>
        </p:nvSpPr>
        <p:spPr bwMode="auto">
          <a:xfrm>
            <a:off x="838200" y="3835400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c</a:t>
            </a:r>
            <a:endParaRPr lang="en-US" altLang="en-US" sz="1800" b="0">
              <a:solidFill>
                <a:schemeClr val="tx1"/>
              </a:solidFill>
            </a:endParaRPr>
          </a:p>
        </p:txBody>
      </p:sp>
      <p:sp>
        <p:nvSpPr>
          <p:cNvPr id="35850" name="Oval 8"/>
          <p:cNvSpPr>
            <a:spLocks noChangeArrowheads="1"/>
          </p:cNvSpPr>
          <p:nvPr/>
        </p:nvSpPr>
        <p:spPr bwMode="auto">
          <a:xfrm>
            <a:off x="838200" y="4341813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d</a:t>
            </a:r>
            <a:endParaRPr lang="en-US" altLang="en-US" sz="1800" b="0">
              <a:solidFill>
                <a:schemeClr val="tx1"/>
              </a:solidFill>
            </a:endParaRPr>
          </a:p>
        </p:txBody>
      </p:sp>
      <p:sp>
        <p:nvSpPr>
          <p:cNvPr id="74761" name="Rectangle 9"/>
          <p:cNvSpPr>
            <a:spLocks noChangeArrowheads="1"/>
          </p:cNvSpPr>
          <p:nvPr/>
        </p:nvSpPr>
        <p:spPr bwMode="auto">
          <a:xfrm>
            <a:off x="704850" y="2695575"/>
            <a:ext cx="7829550" cy="504825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6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D15A5C2-785C-453B-B34F-9C33F0FDCB6C}" type="slidenum">
              <a:rPr lang="en-US" altLang="en-US" sz="1400">
                <a:solidFill>
                  <a:srgbClr val="003366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34</a:t>
            </a:fld>
            <a:endParaRPr lang="en-US" altLang="en-US" sz="1400">
              <a:solidFill>
                <a:srgbClr val="003366"/>
              </a:solidFill>
            </a:endParaRPr>
          </a:p>
        </p:txBody>
      </p:sp>
      <p:sp>
        <p:nvSpPr>
          <p:cNvPr id="3686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s-ES" altLang="en-US" b="0" smtClean="0"/>
              <a:t>Final del Capítulo 1</a:t>
            </a:r>
          </a:p>
        </p:txBody>
      </p:sp>
      <p:pic>
        <p:nvPicPr>
          <p:cNvPr id="36869" name="Picture 3" descr="dolphin salu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863" y="2590800"/>
            <a:ext cx="2200275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Version: Feb 2014                    Copyright 2014 - Coast Guard Auxiliary Association, Inc. </a:t>
            </a:r>
            <a:endParaRPr lang="en-US" sz="14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24F26AB-E3AA-4AA0-AA05-5709288B2716}" type="slidenum">
              <a:rPr lang="en-US" altLang="en-US" sz="1400">
                <a:solidFill>
                  <a:srgbClr val="003366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 dirty="0">
              <a:solidFill>
                <a:srgbClr val="003366"/>
              </a:solidFill>
            </a:endParaRPr>
          </a:p>
        </p:txBody>
      </p:sp>
      <p:pic>
        <p:nvPicPr>
          <p:cNvPr id="6148" name="Picture 2" descr="Front view boat new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600" y="2514600"/>
            <a:ext cx="4343400" cy="323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Line 3"/>
          <p:cNvSpPr>
            <a:spLocks noChangeShapeType="1"/>
          </p:cNvSpPr>
          <p:nvPr/>
        </p:nvSpPr>
        <p:spPr bwMode="auto">
          <a:xfrm>
            <a:off x="4419600" y="5715000"/>
            <a:ext cx="4038600" cy="0"/>
          </a:xfrm>
          <a:prstGeom prst="line">
            <a:avLst/>
          </a:prstGeom>
          <a:noFill/>
          <a:ln w="76200">
            <a:solidFill>
              <a:schemeClr val="accent2"/>
            </a:solidFill>
            <a:prstDash val="sysDot"/>
            <a:round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0" name="Line 4"/>
          <p:cNvSpPr>
            <a:spLocks noChangeShapeType="1"/>
          </p:cNvSpPr>
          <p:nvPr/>
        </p:nvSpPr>
        <p:spPr bwMode="auto">
          <a:xfrm flipV="1">
            <a:off x="6858000" y="4648200"/>
            <a:ext cx="0" cy="9906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 type="stealth" w="med" len="lg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7029450" y="4876800"/>
            <a:ext cx="15049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 type="none" w="med" len="lg"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s-ES" altLang="en-US">
                <a:solidFill>
                  <a:schemeClr val="accent2"/>
                </a:solidFill>
              </a:rPr>
              <a:t>calado</a:t>
            </a:r>
          </a:p>
        </p:txBody>
      </p:sp>
      <p:sp>
        <p:nvSpPr>
          <p:cNvPr id="6152" name="Line 6"/>
          <p:cNvSpPr>
            <a:spLocks noChangeShapeType="1"/>
          </p:cNvSpPr>
          <p:nvPr/>
        </p:nvSpPr>
        <p:spPr bwMode="auto">
          <a:xfrm>
            <a:off x="6191250" y="4629150"/>
            <a:ext cx="2209800" cy="0"/>
          </a:xfrm>
          <a:prstGeom prst="line">
            <a:avLst/>
          </a:prstGeom>
          <a:noFill/>
          <a:ln w="76200">
            <a:solidFill>
              <a:schemeClr val="accent2"/>
            </a:solidFill>
            <a:prstDash val="sysDot"/>
            <a:round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3" name="Line 7"/>
          <p:cNvSpPr>
            <a:spLocks noChangeShapeType="1"/>
          </p:cNvSpPr>
          <p:nvPr/>
        </p:nvSpPr>
        <p:spPr bwMode="auto">
          <a:xfrm>
            <a:off x="6629400" y="3657600"/>
            <a:ext cx="1600200" cy="0"/>
          </a:xfrm>
          <a:prstGeom prst="line">
            <a:avLst/>
          </a:prstGeom>
          <a:noFill/>
          <a:ln w="76200">
            <a:solidFill>
              <a:schemeClr val="accent2"/>
            </a:solidFill>
            <a:prstDash val="sysDot"/>
            <a:round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6781800" y="3848100"/>
            <a:ext cx="23145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 type="none" w="med" len="lg"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s-ES" altLang="en-US" sz="2800">
                <a:solidFill>
                  <a:schemeClr val="accent2"/>
                </a:solidFill>
              </a:rPr>
              <a:t>francobordo</a:t>
            </a:r>
          </a:p>
        </p:txBody>
      </p:sp>
      <p:sp>
        <p:nvSpPr>
          <p:cNvPr id="6155" name="Line 9"/>
          <p:cNvSpPr>
            <a:spLocks noChangeShapeType="1"/>
          </p:cNvSpPr>
          <p:nvPr/>
        </p:nvSpPr>
        <p:spPr bwMode="auto">
          <a:xfrm flipV="1">
            <a:off x="6858000" y="3708400"/>
            <a:ext cx="0" cy="8382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 type="stealth" w="med" len="lg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685800" y="4953000"/>
            <a:ext cx="13716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 type="none" w="med" len="lg"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s-ES" altLang="en-US">
                <a:solidFill>
                  <a:schemeClr val="accent2"/>
                </a:solidFill>
              </a:rPr>
              <a:t>cascol</a:t>
            </a:r>
          </a:p>
        </p:txBody>
      </p:sp>
      <p:sp>
        <p:nvSpPr>
          <p:cNvPr id="6157" name="Line 11"/>
          <p:cNvSpPr>
            <a:spLocks noChangeShapeType="1"/>
          </p:cNvSpPr>
          <p:nvPr/>
        </p:nvSpPr>
        <p:spPr bwMode="auto">
          <a:xfrm flipV="1">
            <a:off x="2133600" y="4343400"/>
            <a:ext cx="1143000" cy="9144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 type="none" w="med" len="lg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1295400" y="5791200"/>
            <a:ext cx="2133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 type="none" w="med" len="lg"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s-ES" altLang="en-US">
                <a:solidFill>
                  <a:schemeClr val="accent2"/>
                </a:solidFill>
              </a:rPr>
              <a:t>hélice</a:t>
            </a:r>
          </a:p>
        </p:txBody>
      </p:sp>
      <p:sp>
        <p:nvSpPr>
          <p:cNvPr id="6159" name="Line 13"/>
          <p:cNvSpPr>
            <a:spLocks noChangeShapeType="1"/>
          </p:cNvSpPr>
          <p:nvPr/>
        </p:nvSpPr>
        <p:spPr bwMode="auto">
          <a:xfrm flipV="1">
            <a:off x="3352800" y="5486400"/>
            <a:ext cx="838200" cy="6096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 type="none" w="med" len="lg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3714750" y="1495425"/>
            <a:ext cx="16954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s-ES" altLang="en-US">
                <a:solidFill>
                  <a:schemeClr val="accent2"/>
                </a:solidFill>
              </a:rPr>
              <a:t>manga</a:t>
            </a:r>
          </a:p>
        </p:txBody>
      </p:sp>
      <p:sp>
        <p:nvSpPr>
          <p:cNvPr id="6161" name="Rectangle 1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s-ES" altLang="en-US" b="0" smtClean="0"/>
              <a:t>Términos De Botes</a:t>
            </a:r>
            <a:endParaRPr lang="es-ES" altLang="en-US" smtClean="0"/>
          </a:p>
        </p:txBody>
      </p:sp>
      <p:grpSp>
        <p:nvGrpSpPr>
          <p:cNvPr id="6162" name="Group 16"/>
          <p:cNvGrpSpPr>
            <a:grpSpLocks/>
          </p:cNvGrpSpPr>
          <p:nvPr/>
        </p:nvGrpSpPr>
        <p:grpSpPr bwMode="auto">
          <a:xfrm>
            <a:off x="2365375" y="2195513"/>
            <a:ext cx="4111625" cy="1587"/>
            <a:chOff x="1490" y="1383"/>
            <a:chExt cx="2590" cy="1"/>
          </a:xfrm>
        </p:grpSpPr>
        <p:sp>
          <p:nvSpPr>
            <p:cNvPr id="6171" name="Line 17"/>
            <p:cNvSpPr>
              <a:spLocks noChangeShapeType="1"/>
            </p:cNvSpPr>
            <p:nvPr/>
          </p:nvSpPr>
          <p:spPr bwMode="auto">
            <a:xfrm flipV="1">
              <a:off x="3264" y="1383"/>
              <a:ext cx="816" cy="1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2" name="Line 18"/>
            <p:cNvSpPr>
              <a:spLocks noChangeShapeType="1"/>
            </p:cNvSpPr>
            <p:nvPr/>
          </p:nvSpPr>
          <p:spPr bwMode="auto">
            <a:xfrm rot="10800000" flipV="1">
              <a:off x="1490" y="1383"/>
              <a:ext cx="769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163" name="Group 19"/>
          <p:cNvGrpSpPr>
            <a:grpSpLocks/>
          </p:cNvGrpSpPr>
          <p:nvPr/>
        </p:nvGrpSpPr>
        <p:grpSpPr bwMode="auto">
          <a:xfrm>
            <a:off x="2286000" y="2133600"/>
            <a:ext cx="4241800" cy="1371600"/>
            <a:chOff x="1440" y="1344"/>
            <a:chExt cx="2672" cy="864"/>
          </a:xfrm>
        </p:grpSpPr>
        <p:sp>
          <p:nvSpPr>
            <p:cNvPr id="6169" name="Line 20"/>
            <p:cNvSpPr>
              <a:spLocks noChangeShapeType="1"/>
            </p:cNvSpPr>
            <p:nvPr/>
          </p:nvSpPr>
          <p:spPr bwMode="auto">
            <a:xfrm flipH="1" flipV="1">
              <a:off x="1440" y="1344"/>
              <a:ext cx="0" cy="864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prstDash val="sysDot"/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0" name="Line 21"/>
            <p:cNvSpPr>
              <a:spLocks noChangeShapeType="1"/>
            </p:cNvSpPr>
            <p:nvPr/>
          </p:nvSpPr>
          <p:spPr bwMode="auto">
            <a:xfrm flipH="1" flipV="1">
              <a:off x="4112" y="1344"/>
              <a:ext cx="0" cy="864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prstDash val="sysDot"/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164" name="Oval 22"/>
          <p:cNvSpPr>
            <a:spLocks noChangeArrowheads="1"/>
          </p:cNvSpPr>
          <p:nvPr/>
        </p:nvSpPr>
        <p:spPr bwMode="auto">
          <a:xfrm>
            <a:off x="1981200" y="5045075"/>
            <a:ext cx="371475" cy="37147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6165" name="Oval 23"/>
          <p:cNvSpPr>
            <a:spLocks noChangeArrowheads="1"/>
          </p:cNvSpPr>
          <p:nvPr/>
        </p:nvSpPr>
        <p:spPr bwMode="auto">
          <a:xfrm>
            <a:off x="3192463" y="5916613"/>
            <a:ext cx="371475" cy="37147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6166" name="Oval 24"/>
          <p:cNvSpPr>
            <a:spLocks noChangeArrowheads="1"/>
          </p:cNvSpPr>
          <p:nvPr/>
        </p:nvSpPr>
        <p:spPr bwMode="auto">
          <a:xfrm>
            <a:off x="4210050" y="2028825"/>
            <a:ext cx="371475" cy="37147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6167" name="Oval 25"/>
          <p:cNvSpPr>
            <a:spLocks noChangeArrowheads="1"/>
          </p:cNvSpPr>
          <p:nvPr/>
        </p:nvSpPr>
        <p:spPr bwMode="auto">
          <a:xfrm>
            <a:off x="6362700" y="4010025"/>
            <a:ext cx="371475" cy="37147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6168" name="Oval 26"/>
          <p:cNvSpPr>
            <a:spLocks noChangeArrowheads="1"/>
          </p:cNvSpPr>
          <p:nvPr/>
        </p:nvSpPr>
        <p:spPr bwMode="auto">
          <a:xfrm>
            <a:off x="6372225" y="4953000"/>
            <a:ext cx="371475" cy="37147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Version: Feb 2014                    Copyright 2014 - Coast Guard Auxiliary Association, Inc. </a:t>
            </a:r>
            <a:endParaRPr lang="en-US" sz="14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/>
      <p:bldP spid="14344" grpId="0"/>
      <p:bldP spid="14346" grpId="0" autoUpdateAnimBg="0"/>
      <p:bldP spid="14348" grpId="0" autoUpdateAnimBg="0"/>
      <p:bldP spid="143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CA5B51E-2362-453C-9874-CA80F16A111E}" type="slidenum">
              <a:rPr lang="en-US" altLang="en-US" sz="1400">
                <a:solidFill>
                  <a:srgbClr val="003366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>
              <a:solidFill>
                <a:srgbClr val="003366"/>
              </a:solidFill>
            </a:endParaRPr>
          </a:p>
        </p:txBody>
      </p:sp>
      <p:pic>
        <p:nvPicPr>
          <p:cNvPr id="7172" name="Picture 2" descr="runabout closed bow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819400"/>
            <a:ext cx="6934200" cy="260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1828800" y="1766888"/>
            <a:ext cx="2438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s-ES" altLang="en-US">
                <a:solidFill>
                  <a:schemeClr val="accent2"/>
                </a:solidFill>
              </a:rPr>
              <a:t>hacia proa</a:t>
            </a:r>
          </a:p>
        </p:txBody>
      </p:sp>
      <p:sp>
        <p:nvSpPr>
          <p:cNvPr id="7174" name="Line 4"/>
          <p:cNvSpPr>
            <a:spLocks noChangeShapeType="1"/>
          </p:cNvSpPr>
          <p:nvPr/>
        </p:nvSpPr>
        <p:spPr bwMode="auto">
          <a:xfrm flipH="1">
            <a:off x="1295400" y="2209800"/>
            <a:ext cx="304800" cy="12192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4876800" y="1676400"/>
            <a:ext cx="2133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s-ES" altLang="en-US">
                <a:solidFill>
                  <a:schemeClr val="accent2"/>
                </a:solidFill>
              </a:rPr>
              <a:t>estribor</a:t>
            </a:r>
          </a:p>
        </p:txBody>
      </p:sp>
      <p:sp>
        <p:nvSpPr>
          <p:cNvPr id="7176" name="Line 6"/>
          <p:cNvSpPr>
            <a:spLocks noChangeShapeType="1"/>
          </p:cNvSpPr>
          <p:nvPr/>
        </p:nvSpPr>
        <p:spPr bwMode="auto">
          <a:xfrm>
            <a:off x="4648200" y="2209800"/>
            <a:ext cx="0" cy="6858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87" name="Rectangle 11"/>
          <p:cNvSpPr>
            <a:spLocks noChangeArrowheads="1"/>
          </p:cNvSpPr>
          <p:nvPr/>
        </p:nvSpPr>
        <p:spPr bwMode="auto">
          <a:xfrm>
            <a:off x="2662238" y="5715000"/>
            <a:ext cx="1663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s-ES" altLang="en-US">
                <a:solidFill>
                  <a:schemeClr val="accent2"/>
                </a:solidFill>
              </a:rPr>
              <a:t>a babor</a:t>
            </a:r>
          </a:p>
        </p:txBody>
      </p:sp>
      <p:sp>
        <p:nvSpPr>
          <p:cNvPr id="7178" name="Line 12"/>
          <p:cNvSpPr>
            <a:spLocks noChangeShapeType="1"/>
          </p:cNvSpPr>
          <p:nvPr/>
        </p:nvSpPr>
        <p:spPr bwMode="auto">
          <a:xfrm flipV="1">
            <a:off x="4572000" y="5181600"/>
            <a:ext cx="0" cy="8382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91" name="Rectangle 15"/>
          <p:cNvSpPr>
            <a:spLocks noChangeArrowheads="1"/>
          </p:cNvSpPr>
          <p:nvPr/>
        </p:nvSpPr>
        <p:spPr bwMode="auto">
          <a:xfrm>
            <a:off x="4876800" y="5638800"/>
            <a:ext cx="17335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s-ES" altLang="en-US">
                <a:solidFill>
                  <a:schemeClr val="accent2"/>
                </a:solidFill>
              </a:rPr>
              <a:t>a popa</a:t>
            </a:r>
          </a:p>
        </p:txBody>
      </p:sp>
      <p:sp>
        <p:nvSpPr>
          <p:cNvPr id="7180" name="Line 16"/>
          <p:cNvSpPr>
            <a:spLocks noChangeShapeType="1"/>
          </p:cNvSpPr>
          <p:nvPr/>
        </p:nvSpPr>
        <p:spPr bwMode="auto">
          <a:xfrm flipV="1">
            <a:off x="6858000" y="5257800"/>
            <a:ext cx="762000" cy="7620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1" name="Rectangle 17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s-ES" altLang="en-US" b="0" smtClean="0"/>
              <a:t>Términos De Botes</a:t>
            </a:r>
            <a:endParaRPr lang="es-ES" altLang="en-US" smtClean="0"/>
          </a:p>
        </p:txBody>
      </p:sp>
      <p:sp>
        <p:nvSpPr>
          <p:cNvPr id="7182" name="Oval 18"/>
          <p:cNvSpPr>
            <a:spLocks noChangeArrowheads="1"/>
          </p:cNvSpPr>
          <p:nvPr/>
        </p:nvSpPr>
        <p:spPr bwMode="auto">
          <a:xfrm>
            <a:off x="1371600" y="1828800"/>
            <a:ext cx="457200" cy="457200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7183" name="Oval 19"/>
          <p:cNvSpPr>
            <a:spLocks noChangeArrowheads="1"/>
          </p:cNvSpPr>
          <p:nvPr/>
        </p:nvSpPr>
        <p:spPr bwMode="auto">
          <a:xfrm>
            <a:off x="4419600" y="1752600"/>
            <a:ext cx="457200" cy="457200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7184" name="Oval 22"/>
          <p:cNvSpPr>
            <a:spLocks noChangeArrowheads="1"/>
          </p:cNvSpPr>
          <p:nvPr/>
        </p:nvSpPr>
        <p:spPr bwMode="auto">
          <a:xfrm>
            <a:off x="4343400" y="5791200"/>
            <a:ext cx="457200" cy="457200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7185" name="Oval 24"/>
          <p:cNvSpPr>
            <a:spLocks noChangeArrowheads="1"/>
          </p:cNvSpPr>
          <p:nvPr/>
        </p:nvSpPr>
        <p:spPr bwMode="auto">
          <a:xfrm>
            <a:off x="6591300" y="5715000"/>
            <a:ext cx="457200" cy="457200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Version: Feb 2014                    Copyright 2014 - Coast Guard Auxiliary Association, Inc. </a:t>
            </a:r>
            <a:endParaRPr lang="en-US" sz="14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5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5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57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5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57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57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5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5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5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5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 autoUpdateAnimBg="0"/>
      <p:bldP spid="75781" grpId="0" autoUpdateAnimBg="0"/>
      <p:bldP spid="75787" grpId="0" autoUpdateAnimBg="0"/>
      <p:bldP spid="75791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2AD9CB8-B530-4D56-865F-DA7560564914}" type="slidenum">
              <a:rPr lang="en-US" altLang="en-US" sz="1400">
                <a:solidFill>
                  <a:srgbClr val="003366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>
              <a:solidFill>
                <a:srgbClr val="003366"/>
              </a:solidFill>
            </a:endParaRPr>
          </a:p>
        </p:txBody>
      </p:sp>
      <p:pic>
        <p:nvPicPr>
          <p:cNvPr id="16386" name="Picture 2" descr="sportfisherm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62200"/>
            <a:ext cx="3908425" cy="213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 descr="trawl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419600"/>
            <a:ext cx="4114800" cy="171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 descr="houseboa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219200"/>
            <a:ext cx="3870325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267200" y="3352800"/>
            <a:ext cx="47244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s-ES" altLang="en-US">
                <a:solidFill>
                  <a:schemeClr val="tx1"/>
                </a:solidFill>
              </a:rPr>
              <a:t>pescador deportivo </a:t>
            </a:r>
            <a:r>
              <a:rPr lang="es-ES" altLang="en-US" sz="2000">
                <a:solidFill>
                  <a:schemeClr val="accent2"/>
                </a:solidFill>
                <a:latin typeface="Arial Rounded MT Bold" panose="020F0704030504030204" pitchFamily="34" charset="0"/>
              </a:rPr>
              <a:t>(Sportfisherman)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2057400" y="4724400"/>
            <a:ext cx="2514600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s-ES" altLang="en-US">
                <a:solidFill>
                  <a:schemeClr val="accent2"/>
                </a:solidFill>
                <a:latin typeface="Arial Rounded MT Bold" panose="020F0704030504030204" pitchFamily="34" charset="0"/>
              </a:rPr>
              <a:t>arrastrero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s-ES" altLang="en-US" sz="2000">
                <a:solidFill>
                  <a:schemeClr val="accent2"/>
                </a:solidFill>
                <a:latin typeface="Arial Rounded MT Bold" panose="020F0704030504030204" pitchFamily="34" charset="0"/>
              </a:rPr>
              <a:t>       (Trawler)</a:t>
            </a:r>
            <a:endParaRPr lang="es-ES" altLang="en-US" sz="2000" b="0">
              <a:solidFill>
                <a:schemeClr val="accent2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8201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534400" cy="1143000"/>
          </a:xfrm>
        </p:spPr>
        <p:txBody>
          <a:bodyPr/>
          <a:lstStyle/>
          <a:p>
            <a:pPr eaLnBrk="1" hangingPunct="1"/>
            <a:r>
              <a:rPr lang="es-ES" altLang="en-US" b="0" smtClean="0"/>
              <a:t>   Tipos De Botes De Motor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1600200" y="1981200"/>
            <a:ext cx="3048000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s-ES" altLang="en-US">
                <a:solidFill>
                  <a:schemeClr val="accent2"/>
                </a:solidFill>
                <a:latin typeface="Arial Rounded MT Bold" panose="020F0704030504030204" pitchFamily="34" charset="0"/>
              </a:rPr>
              <a:t>casa flotante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s-ES" altLang="en-US" sz="2000">
                <a:solidFill>
                  <a:schemeClr val="accent2"/>
                </a:solidFill>
                <a:latin typeface="Arial Rounded MT Bold" panose="020F0704030504030204" pitchFamily="34" charset="0"/>
              </a:rPr>
              <a:t>(Houseboat)</a:t>
            </a:r>
            <a:endParaRPr lang="es-ES" altLang="en-US" sz="2000" b="0">
              <a:solidFill>
                <a:schemeClr val="accent2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8203" name="Oval 9"/>
          <p:cNvSpPr>
            <a:spLocks noChangeArrowheads="1"/>
          </p:cNvSpPr>
          <p:nvPr/>
        </p:nvSpPr>
        <p:spPr bwMode="auto">
          <a:xfrm>
            <a:off x="1881188" y="2530475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8204" name="Oval 10"/>
          <p:cNvSpPr>
            <a:spLocks noChangeArrowheads="1"/>
          </p:cNvSpPr>
          <p:nvPr/>
        </p:nvSpPr>
        <p:spPr bwMode="auto">
          <a:xfrm>
            <a:off x="4611688" y="3886200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8205" name="Oval 11"/>
          <p:cNvSpPr>
            <a:spLocks noChangeArrowheads="1"/>
          </p:cNvSpPr>
          <p:nvPr/>
        </p:nvSpPr>
        <p:spPr bwMode="auto">
          <a:xfrm>
            <a:off x="2498725" y="5815013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Version: Feb 2014                    Copyright 2014 - Coast Guard Auxiliary Association, Inc. </a:t>
            </a:r>
            <a:endParaRPr lang="en-US" sz="14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 autoUpdateAnimBg="0"/>
      <p:bldP spid="16390" grpId="0" autoUpdateAnimBg="0"/>
      <p:bldP spid="16392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1576388" y="3962400"/>
            <a:ext cx="5989637" cy="2286000"/>
            <a:chOff x="993" y="2496"/>
            <a:chExt cx="3773" cy="1440"/>
          </a:xfrm>
        </p:grpSpPr>
        <p:pic>
          <p:nvPicPr>
            <p:cNvPr id="9235" name="Picture 3" descr="parts of boa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3" y="2798"/>
              <a:ext cx="3773" cy="1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36" name="Line 4"/>
            <p:cNvSpPr>
              <a:spLocks noChangeShapeType="1"/>
            </p:cNvSpPr>
            <p:nvPr/>
          </p:nvSpPr>
          <p:spPr bwMode="auto">
            <a:xfrm>
              <a:off x="1872" y="2496"/>
              <a:ext cx="384" cy="288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22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en-US" b="0" smtClean="0"/>
              <a:t>Partes de un</a:t>
            </a:r>
            <a:br>
              <a:rPr lang="es-ES" altLang="en-US" b="0" smtClean="0"/>
            </a:br>
            <a:r>
              <a:rPr lang="es-ES" altLang="en-US" b="0" smtClean="0"/>
              <a:t> Bote de Motor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685800" y="1905000"/>
            <a:ext cx="5105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“ “</a:t>
            </a:r>
            <a:r>
              <a:rPr lang="es-ES" altLang="en-US" sz="2400">
                <a:solidFill>
                  <a:schemeClr val="accent2"/>
                </a:solidFill>
              </a:rPr>
              <a:t>Cuddy”,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n-US" sz="2400">
                <a:solidFill>
                  <a:schemeClr val="accent2"/>
                </a:solidFill>
              </a:rPr>
              <a:t>cabina pequeña de poca altura </a:t>
            </a: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381000" y="3200400"/>
            <a:ext cx="4114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n-US" sz="2400">
                <a:solidFill>
                  <a:schemeClr val="accent2"/>
                </a:solidFill>
              </a:rPr>
              <a:t>                        Aleta,        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n-US" sz="2400">
                <a:solidFill>
                  <a:schemeClr val="accent2"/>
                </a:solidFill>
              </a:rPr>
              <a:t>parte sobresaliente al lado del bote</a:t>
            </a:r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3886200" y="1905000"/>
            <a:ext cx="4991100" cy="846138"/>
            <a:chOff x="2448" y="1200"/>
            <a:chExt cx="3144" cy="533"/>
          </a:xfrm>
        </p:grpSpPr>
        <p:pic>
          <p:nvPicPr>
            <p:cNvPr id="9233" name="Picture 9" descr="cruiser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" y="1200"/>
              <a:ext cx="1800" cy="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34" name="Line 10"/>
            <p:cNvSpPr>
              <a:spLocks noChangeShapeType="1"/>
            </p:cNvSpPr>
            <p:nvPr/>
          </p:nvSpPr>
          <p:spPr bwMode="auto">
            <a:xfrm>
              <a:off x="2448" y="1392"/>
              <a:ext cx="1680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4646613" y="3352800"/>
            <a:ext cx="3860800" cy="1752600"/>
            <a:chOff x="2927" y="2112"/>
            <a:chExt cx="2432" cy="1104"/>
          </a:xfrm>
        </p:grpSpPr>
        <p:sp>
          <p:nvSpPr>
            <p:cNvPr id="9229" name="Text Box 12"/>
            <p:cNvSpPr txBox="1">
              <a:spLocks noChangeArrowheads="1"/>
            </p:cNvSpPr>
            <p:nvPr/>
          </p:nvSpPr>
          <p:spPr bwMode="auto">
            <a:xfrm>
              <a:off x="2927" y="2112"/>
              <a:ext cx="2432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miter lim="800000"/>
                  <a:headEnd/>
                  <a:tailEnd type="none" w="med" len="lg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 b="1">
                  <a:solidFill>
                    <a:srgbClr val="333399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800">
                  <a:solidFill>
                    <a:srgbClr val="333399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rgbClr val="333399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rgbClr val="333399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rgbClr val="333399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rgbClr val="333399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rgbClr val="333399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rgbClr val="333399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rgbClr val="333399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ES" altLang="en-US" sz="2400">
                  <a:solidFill>
                    <a:schemeClr val="accent2"/>
                  </a:solidFill>
                </a:rPr>
                <a:t>Camarote,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ES" altLang="en-US" sz="2400">
                  <a:solidFill>
                    <a:schemeClr val="accent2"/>
                  </a:solidFill>
                </a:rPr>
                <a:t>alojamientos para dormir</a:t>
              </a:r>
            </a:p>
          </p:txBody>
        </p:sp>
        <p:grpSp>
          <p:nvGrpSpPr>
            <p:cNvPr id="9230" name="Group 13"/>
            <p:cNvGrpSpPr>
              <a:grpSpLocks/>
            </p:cNvGrpSpPr>
            <p:nvPr/>
          </p:nvGrpSpPr>
          <p:grpSpPr bwMode="auto">
            <a:xfrm>
              <a:off x="3360" y="2640"/>
              <a:ext cx="720" cy="576"/>
              <a:chOff x="3360" y="2640"/>
              <a:chExt cx="720" cy="576"/>
            </a:xfrm>
          </p:grpSpPr>
          <p:sp>
            <p:nvSpPr>
              <p:cNvPr id="9231" name="Line 14"/>
              <p:cNvSpPr>
                <a:spLocks noChangeShapeType="1"/>
              </p:cNvSpPr>
              <p:nvPr/>
            </p:nvSpPr>
            <p:spPr bwMode="auto">
              <a:xfrm>
                <a:off x="4080" y="2688"/>
                <a:ext cx="0" cy="528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 type="triangle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2" name="Line 15"/>
              <p:cNvSpPr>
                <a:spLocks noChangeShapeType="1"/>
              </p:cNvSpPr>
              <p:nvPr/>
            </p:nvSpPr>
            <p:spPr bwMode="auto">
              <a:xfrm>
                <a:off x="3360" y="2640"/>
                <a:ext cx="0" cy="384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 type="triangle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9226" name="Oval 16"/>
          <p:cNvSpPr>
            <a:spLocks noChangeArrowheads="1"/>
          </p:cNvSpPr>
          <p:nvPr/>
        </p:nvSpPr>
        <p:spPr bwMode="auto">
          <a:xfrm>
            <a:off x="2352675" y="1971675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9227" name="Oval 17"/>
          <p:cNvSpPr>
            <a:spLocks noChangeArrowheads="1"/>
          </p:cNvSpPr>
          <p:nvPr/>
        </p:nvSpPr>
        <p:spPr bwMode="auto">
          <a:xfrm>
            <a:off x="2667000" y="3271838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9228" name="Oval 18"/>
          <p:cNvSpPr>
            <a:spLocks noChangeArrowheads="1"/>
          </p:cNvSpPr>
          <p:nvPr/>
        </p:nvSpPr>
        <p:spPr bwMode="auto">
          <a:xfrm>
            <a:off x="5143500" y="3429000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3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 autoUpdateAnimBg="0"/>
      <p:bldP spid="18439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2" descr="parts of bo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63" y="3048000"/>
            <a:ext cx="7513637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en-US" b="0" smtClean="0"/>
              <a:t>Partes de un</a:t>
            </a:r>
            <a:br>
              <a:rPr lang="es-ES" altLang="en-US" b="0" smtClean="0"/>
            </a:br>
            <a:r>
              <a:rPr lang="es-ES" altLang="en-US" b="0" smtClean="0"/>
              <a:t> Bote de Motor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5006975" y="1717675"/>
            <a:ext cx="2819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n-US" sz="2800">
                <a:solidFill>
                  <a:schemeClr val="accent2"/>
                </a:solidFill>
              </a:rPr>
              <a:t>Baño,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n-US" sz="2800">
                <a:solidFill>
                  <a:schemeClr val="accent2"/>
                </a:solidFill>
              </a:rPr>
              <a:t>inodoro marino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1357313" y="1717675"/>
            <a:ext cx="268446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n-US" sz="2800">
                <a:solidFill>
                  <a:schemeClr val="accent2"/>
                </a:solidFill>
              </a:rPr>
              <a:t>Cocina,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n-US" sz="2800">
                <a:solidFill>
                  <a:schemeClr val="accent2"/>
                </a:solidFill>
              </a:rPr>
              <a:t>cocina náutica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1371600" y="5334000"/>
            <a:ext cx="6400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n-US" sz="2800">
                <a:solidFill>
                  <a:schemeClr val="accent2"/>
                </a:solidFill>
              </a:rPr>
              <a:t>                        Sentina (Pantoque),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n-US" sz="2800">
                <a:solidFill>
                  <a:schemeClr val="accent2"/>
                </a:solidFill>
              </a:rPr>
              <a:t>Parte más baja del interior del casco</a:t>
            </a:r>
          </a:p>
        </p:txBody>
      </p:sp>
      <p:sp>
        <p:nvSpPr>
          <p:cNvPr id="20487" name="Line 7"/>
          <p:cNvSpPr>
            <a:spLocks noChangeShapeType="1"/>
          </p:cNvSpPr>
          <p:nvPr/>
        </p:nvSpPr>
        <p:spPr bwMode="auto">
          <a:xfrm>
            <a:off x="3200400" y="2590800"/>
            <a:ext cx="0" cy="13716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8" name="Line 8"/>
          <p:cNvSpPr>
            <a:spLocks noChangeShapeType="1"/>
          </p:cNvSpPr>
          <p:nvPr/>
        </p:nvSpPr>
        <p:spPr bwMode="auto">
          <a:xfrm flipH="1">
            <a:off x="4343400" y="2514600"/>
            <a:ext cx="1066800" cy="21336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1" name="Oval 9"/>
          <p:cNvSpPr>
            <a:spLocks noChangeArrowheads="1"/>
          </p:cNvSpPr>
          <p:nvPr/>
        </p:nvSpPr>
        <p:spPr bwMode="auto">
          <a:xfrm>
            <a:off x="1600200" y="1828800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0252" name="Oval 10"/>
          <p:cNvSpPr>
            <a:spLocks noChangeArrowheads="1"/>
          </p:cNvSpPr>
          <p:nvPr/>
        </p:nvSpPr>
        <p:spPr bwMode="auto">
          <a:xfrm>
            <a:off x="5410200" y="1828800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0253" name="Oval 11"/>
          <p:cNvSpPr>
            <a:spLocks noChangeArrowheads="1"/>
          </p:cNvSpPr>
          <p:nvPr/>
        </p:nvSpPr>
        <p:spPr bwMode="auto">
          <a:xfrm>
            <a:off x="3657600" y="5426075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3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autoUpdateAnimBg="0"/>
      <p:bldP spid="20485" grpId="0" autoUpdateAnimBg="0"/>
      <p:bldP spid="20486" grpId="0" autoUpdateAnimBg="0"/>
      <p:bldP spid="20487" grpId="0" animBg="1"/>
      <p:bldP spid="2048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1A2B721-73FF-40DF-8323-80A6D0617BDB}" type="slidenum">
              <a:rPr lang="en-US" altLang="en-US" sz="1400">
                <a:solidFill>
                  <a:srgbClr val="003366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>
              <a:solidFill>
                <a:srgbClr val="003366"/>
              </a:solidFill>
            </a:endParaRPr>
          </a:p>
        </p:txBody>
      </p:sp>
      <p:pic>
        <p:nvPicPr>
          <p:cNvPr id="11268" name="Picture 2" descr="Cruiser obliq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2514600"/>
            <a:ext cx="7848600" cy="274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838200" y="1905000"/>
            <a:ext cx="1676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 type="none" w="med" len="lg"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s-ES" altLang="en-US" sz="2800">
                <a:solidFill>
                  <a:schemeClr val="accent2"/>
                </a:solidFill>
              </a:rPr>
              <a:t>cubierta</a:t>
            </a:r>
          </a:p>
        </p:txBody>
      </p:sp>
      <p:sp>
        <p:nvSpPr>
          <p:cNvPr id="11270" name="Line 4"/>
          <p:cNvSpPr>
            <a:spLocks noChangeShapeType="1"/>
          </p:cNvSpPr>
          <p:nvPr/>
        </p:nvSpPr>
        <p:spPr bwMode="auto">
          <a:xfrm>
            <a:off x="762000" y="2057400"/>
            <a:ext cx="990600" cy="14478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 type="none" w="med" len="lg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1752600" y="1447800"/>
            <a:ext cx="2743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 type="none" w="med" len="lg"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s-ES" altLang="en-US" sz="2800">
                <a:solidFill>
                  <a:schemeClr val="accent2"/>
                </a:solidFill>
              </a:rPr>
              <a:t>puente volante</a:t>
            </a:r>
          </a:p>
        </p:txBody>
      </p:sp>
      <p:sp>
        <p:nvSpPr>
          <p:cNvPr id="11272" name="Line 6"/>
          <p:cNvSpPr>
            <a:spLocks noChangeShapeType="1"/>
          </p:cNvSpPr>
          <p:nvPr/>
        </p:nvSpPr>
        <p:spPr bwMode="auto">
          <a:xfrm>
            <a:off x="4572000" y="1600200"/>
            <a:ext cx="0" cy="12192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 type="none" w="med" len="lg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5257800" y="1371600"/>
            <a:ext cx="3276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 type="none" w="med" len="lg"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s-ES" altLang="en-US" sz="2800">
                <a:solidFill>
                  <a:schemeClr val="accent2"/>
                </a:solidFill>
              </a:rPr>
              <a:t>cabina de mando</a:t>
            </a:r>
          </a:p>
        </p:txBody>
      </p:sp>
      <p:sp>
        <p:nvSpPr>
          <p:cNvPr id="11274" name="Line 8"/>
          <p:cNvSpPr>
            <a:spLocks noChangeShapeType="1"/>
          </p:cNvSpPr>
          <p:nvPr/>
        </p:nvSpPr>
        <p:spPr bwMode="auto">
          <a:xfrm flipH="1">
            <a:off x="6553200" y="1981200"/>
            <a:ext cx="152400" cy="16002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 type="none" w="med" len="lg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7620000" y="2376488"/>
            <a:ext cx="1143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 type="none" w="med" len="lg"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s-ES" altLang="en-US" sz="2800">
                <a:solidFill>
                  <a:schemeClr val="accent2"/>
                </a:solidFill>
              </a:rPr>
              <a:t>suelo</a:t>
            </a:r>
          </a:p>
        </p:txBody>
      </p:sp>
      <p:sp>
        <p:nvSpPr>
          <p:cNvPr id="11276" name="Line 10"/>
          <p:cNvSpPr>
            <a:spLocks noChangeShapeType="1"/>
          </p:cNvSpPr>
          <p:nvPr/>
        </p:nvSpPr>
        <p:spPr bwMode="auto">
          <a:xfrm flipH="1">
            <a:off x="7010400" y="2667000"/>
            <a:ext cx="457200" cy="13716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 type="none" w="med" len="lg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533400" y="4845050"/>
            <a:ext cx="335280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 type="none" w="med" len="lg"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es-ES" altLang="en-US" sz="2800">
                <a:solidFill>
                  <a:schemeClr val="accent2"/>
                </a:solidFill>
              </a:rPr>
              <a:t> barandilla de proa</a:t>
            </a:r>
          </a:p>
        </p:txBody>
      </p:sp>
      <p:sp>
        <p:nvSpPr>
          <p:cNvPr id="11278" name="Line 12"/>
          <p:cNvSpPr>
            <a:spLocks noChangeShapeType="1"/>
          </p:cNvSpPr>
          <p:nvPr/>
        </p:nvSpPr>
        <p:spPr bwMode="auto">
          <a:xfrm flipH="1" flipV="1">
            <a:off x="990600" y="3352800"/>
            <a:ext cx="0" cy="13716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 type="none" w="med" len="lg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3" name="Text Box 15"/>
          <p:cNvSpPr txBox="1">
            <a:spLocks noChangeArrowheads="1"/>
          </p:cNvSpPr>
          <p:nvPr/>
        </p:nvSpPr>
        <p:spPr bwMode="auto">
          <a:xfrm>
            <a:off x="4038600" y="5681663"/>
            <a:ext cx="1371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 type="none" w="med" len="lg"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s-ES" altLang="en-US" sz="2800">
                <a:solidFill>
                  <a:schemeClr val="accent2"/>
                </a:solidFill>
              </a:rPr>
              <a:t>cabina</a:t>
            </a:r>
          </a:p>
        </p:txBody>
      </p:sp>
      <p:sp>
        <p:nvSpPr>
          <p:cNvPr id="11280" name="Line 16"/>
          <p:cNvSpPr>
            <a:spLocks noChangeShapeType="1"/>
          </p:cNvSpPr>
          <p:nvPr/>
        </p:nvSpPr>
        <p:spPr bwMode="auto">
          <a:xfrm flipV="1">
            <a:off x="3962400" y="3810000"/>
            <a:ext cx="457200" cy="21336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 type="none" w="med" len="lg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7" name="Text Box 19"/>
          <p:cNvSpPr txBox="1">
            <a:spLocks noChangeArrowheads="1"/>
          </p:cNvSpPr>
          <p:nvPr/>
        </p:nvSpPr>
        <p:spPr bwMode="auto">
          <a:xfrm>
            <a:off x="5791200" y="5486400"/>
            <a:ext cx="28956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 type="none" w="med" len="lg"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60000"/>
              </a:lnSpc>
              <a:spcBef>
                <a:spcPct val="30000"/>
              </a:spcBef>
              <a:buFontTx/>
              <a:buNone/>
            </a:pPr>
            <a:r>
              <a:rPr lang="es-ES" altLang="en-US" sz="2800">
                <a:solidFill>
                  <a:schemeClr val="accent2"/>
                </a:solidFill>
              </a:rPr>
              <a:t>plataforma</a:t>
            </a:r>
          </a:p>
          <a:p>
            <a:pPr algn="ctr">
              <a:lnSpc>
                <a:spcPct val="60000"/>
              </a:lnSpc>
              <a:spcBef>
                <a:spcPct val="30000"/>
              </a:spcBef>
              <a:buFontTx/>
              <a:buNone/>
            </a:pPr>
            <a:r>
              <a:rPr lang="es-ES" altLang="en-US" sz="2800">
                <a:solidFill>
                  <a:schemeClr val="accent2"/>
                </a:solidFill>
              </a:rPr>
              <a:t>de nado</a:t>
            </a:r>
          </a:p>
        </p:txBody>
      </p:sp>
      <p:sp>
        <p:nvSpPr>
          <p:cNvPr id="11282" name="Line 20"/>
          <p:cNvSpPr>
            <a:spLocks noChangeShapeType="1"/>
          </p:cNvSpPr>
          <p:nvPr/>
        </p:nvSpPr>
        <p:spPr bwMode="auto">
          <a:xfrm flipH="1" flipV="1">
            <a:off x="8153400" y="4724400"/>
            <a:ext cx="152400" cy="14478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 type="none" w="med" len="lg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3" name="Rectangle 21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s-ES" altLang="en-US" b="0" smtClean="0"/>
              <a:t>Partes de un</a:t>
            </a:r>
            <a:br>
              <a:rPr lang="es-ES" altLang="en-US" b="0" smtClean="0"/>
            </a:br>
            <a:r>
              <a:rPr lang="es-ES" altLang="en-US" b="0" smtClean="0"/>
              <a:t> Bote de Motor</a:t>
            </a:r>
            <a:endParaRPr lang="es-ES" altLang="en-US" smtClean="0"/>
          </a:p>
        </p:txBody>
      </p:sp>
      <p:sp>
        <p:nvSpPr>
          <p:cNvPr id="11284" name="Oval 22"/>
          <p:cNvSpPr>
            <a:spLocks noChangeArrowheads="1"/>
          </p:cNvSpPr>
          <p:nvPr/>
        </p:nvSpPr>
        <p:spPr bwMode="auto">
          <a:xfrm>
            <a:off x="609600" y="1819275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1285" name="Oval 23"/>
          <p:cNvSpPr>
            <a:spLocks noChangeArrowheads="1"/>
          </p:cNvSpPr>
          <p:nvPr/>
        </p:nvSpPr>
        <p:spPr bwMode="auto">
          <a:xfrm>
            <a:off x="4414838" y="1431925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1286" name="Oval 24"/>
          <p:cNvSpPr>
            <a:spLocks noChangeArrowheads="1"/>
          </p:cNvSpPr>
          <p:nvPr/>
        </p:nvSpPr>
        <p:spPr bwMode="auto">
          <a:xfrm>
            <a:off x="6516688" y="1876425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1287" name="Oval 25"/>
          <p:cNvSpPr>
            <a:spLocks noChangeArrowheads="1"/>
          </p:cNvSpPr>
          <p:nvPr/>
        </p:nvSpPr>
        <p:spPr bwMode="auto">
          <a:xfrm>
            <a:off x="7331075" y="2505075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1288" name="Oval 26"/>
          <p:cNvSpPr>
            <a:spLocks noChangeArrowheads="1"/>
          </p:cNvSpPr>
          <p:nvPr/>
        </p:nvSpPr>
        <p:spPr bwMode="auto">
          <a:xfrm>
            <a:off x="838200" y="4562475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1289" name="Oval 27"/>
          <p:cNvSpPr>
            <a:spLocks noChangeArrowheads="1"/>
          </p:cNvSpPr>
          <p:nvPr/>
        </p:nvSpPr>
        <p:spPr bwMode="auto">
          <a:xfrm>
            <a:off x="3810000" y="5791200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11290" name="Oval 30"/>
          <p:cNvSpPr>
            <a:spLocks noChangeArrowheads="1"/>
          </p:cNvSpPr>
          <p:nvPr/>
        </p:nvSpPr>
        <p:spPr bwMode="auto">
          <a:xfrm>
            <a:off x="8153400" y="6019800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Version: Feb 2014                    Copyright 2014 - Coast Guard Auxiliary Association, Inc. </a:t>
            </a:r>
            <a:endParaRPr lang="en-US" sz="14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autoUpdateAnimBg="0"/>
      <p:bldP spid="22533" grpId="0" autoUpdateAnimBg="0"/>
      <p:bldP spid="22535" grpId="0" autoUpdateAnimBg="0"/>
      <p:bldP spid="22537" grpId="0" autoUpdateAnimBg="0"/>
      <p:bldP spid="22539" grpId="0" autoUpdateAnimBg="0"/>
      <p:bldP spid="22543" grpId="0" autoUpdateAnimBg="0"/>
      <p:bldP spid="22547" grpId="0" autoUpdateAnimBg="0"/>
    </p:bldLst>
  </p:timing>
</p:sld>
</file>

<file path=ppt/theme/theme1.xml><?xml version="1.0" encoding="utf-8"?>
<a:theme xmlns:a="http://schemas.openxmlformats.org/drawingml/2006/main" name="Aux 2">
  <a:themeElements>
    <a:clrScheme name="Aux 2 13">
      <a:dk1>
        <a:srgbClr val="333399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2A2A82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ux 2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ux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x 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x 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x 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x 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x 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x 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x 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x 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x 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x 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x 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x 2 13">
        <a:dk1>
          <a:srgbClr val="333399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2A2A82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Aux 2</Template>
  <TotalTime>1852</TotalTime>
  <Words>1917</Words>
  <Application>Microsoft Office PowerPoint</Application>
  <PresentationFormat>On-screen Show (4:3)</PresentationFormat>
  <Paragraphs>508</Paragraphs>
  <Slides>34</Slides>
  <Notes>34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Arial Black</vt:lpstr>
      <vt:lpstr>Arial Rounded MT Bold</vt:lpstr>
      <vt:lpstr>Calibri</vt:lpstr>
      <vt:lpstr>Comic Sans MS</vt:lpstr>
      <vt:lpstr>Times New Roman</vt:lpstr>
      <vt:lpstr>Aux 2</vt:lpstr>
      <vt:lpstr>Capítulo 1</vt:lpstr>
      <vt:lpstr>Botes De Motor</vt:lpstr>
      <vt:lpstr>Términos De Botes</vt:lpstr>
      <vt:lpstr>Términos De Botes</vt:lpstr>
      <vt:lpstr>Términos De Botes</vt:lpstr>
      <vt:lpstr>   Tipos De Botes De Motor</vt:lpstr>
      <vt:lpstr>Partes de un  Bote de Motor</vt:lpstr>
      <vt:lpstr>Partes de un  Bote de Motor</vt:lpstr>
      <vt:lpstr>Partes de un  Bote de Motor</vt:lpstr>
      <vt:lpstr>Embarcación Personal Acuática (Motos Acuáticas)</vt:lpstr>
      <vt:lpstr>Sistema de Propulsión a Chorro</vt:lpstr>
      <vt:lpstr>Operación de Propulsión  a chorro</vt:lpstr>
      <vt:lpstr>Terminología de Botes  de Vela</vt:lpstr>
      <vt:lpstr>Terminología de Botes  de Vela</vt:lpstr>
      <vt:lpstr>Terminología de Botes  de Vela</vt:lpstr>
      <vt:lpstr>Tipos de Botes de Vela</vt:lpstr>
      <vt:lpstr>Largo de los Botes</vt:lpstr>
      <vt:lpstr>Largo de los Botes</vt:lpstr>
      <vt:lpstr>Tipos de Casco</vt:lpstr>
      <vt:lpstr>Botes de Propósito Especial</vt:lpstr>
      <vt:lpstr>Formas de Casco</vt:lpstr>
      <vt:lpstr>Tipos de Motores de Botes</vt:lpstr>
      <vt:lpstr>Tipos de Motores de Botes</vt:lpstr>
      <vt:lpstr>Tipos de Motores de Botes</vt:lpstr>
      <vt:lpstr>Tipos de Motores de Botes</vt:lpstr>
      <vt:lpstr>Tipos de Motores de Botes</vt:lpstr>
      <vt:lpstr>Repaso del Capítulo 1</vt:lpstr>
      <vt:lpstr>Ejercicios de Repaso</vt:lpstr>
      <vt:lpstr>Ejercicios de Repaso</vt:lpstr>
      <vt:lpstr>Ejercicios de Repaso</vt:lpstr>
      <vt:lpstr>Ejercicios de Repaso</vt:lpstr>
      <vt:lpstr>Ejercicios de Repaso</vt:lpstr>
      <vt:lpstr>Ejercicios de Repaso</vt:lpstr>
      <vt:lpstr>Final del Capítulo 1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Dan Stroup</dc:creator>
  <cp:lastModifiedBy>Stroup, Daniel</cp:lastModifiedBy>
  <cp:revision>207</cp:revision>
  <dcterms:created xsi:type="dcterms:W3CDTF">2006-04-04T00:02:01Z</dcterms:created>
  <dcterms:modified xsi:type="dcterms:W3CDTF">2014-02-06T19:57:12Z</dcterms:modified>
</cp:coreProperties>
</file>